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ileron" panose="020B0604020202020204" charset="0"/>
      <p:regular r:id="rId20"/>
    </p:embeddedFont>
    <p:embeddedFont>
      <p:font typeface="Aileron Bold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nva Sans" panose="020B0604020202020204" charset="0"/>
      <p:regular r:id="rId26"/>
    </p:embeddedFont>
    <p:embeddedFont>
      <p:font typeface="TT Hoves" panose="020B0604020202020204" charset="0"/>
      <p:regular r:id="rId27"/>
    </p:embeddedFont>
    <p:embeddedFont>
      <p:font typeface="TT Hoves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3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iha raheel" userId="5dd7937179250cc3" providerId="LiveId" clId="{DF8A9BA8-9BBA-4EB9-89D5-9360C87FB1F4}"/>
    <pc:docChg chg="modSld">
      <pc:chgData name="madiha raheel" userId="5dd7937179250cc3" providerId="LiveId" clId="{DF8A9BA8-9BBA-4EB9-89D5-9360C87FB1F4}" dt="2023-11-04T13:53:15.278" v="9" actId="14100"/>
      <pc:docMkLst>
        <pc:docMk/>
      </pc:docMkLst>
      <pc:sldChg chg="addSp modSp mod">
        <pc:chgData name="madiha raheel" userId="5dd7937179250cc3" providerId="LiveId" clId="{DF8A9BA8-9BBA-4EB9-89D5-9360C87FB1F4}" dt="2023-11-04T13:53:15.278" v="9" actId="14100"/>
        <pc:sldMkLst>
          <pc:docMk/>
          <pc:sldMk cId="0" sldId="263"/>
        </pc:sldMkLst>
        <pc:spChg chg="mod">
          <ac:chgData name="madiha raheel" userId="5dd7937179250cc3" providerId="LiveId" clId="{DF8A9BA8-9BBA-4EB9-89D5-9360C87FB1F4}" dt="2023-11-04T13:52:34.397" v="2" actId="14100"/>
          <ac:spMkLst>
            <pc:docMk/>
            <pc:sldMk cId="0" sldId="263"/>
            <ac:spMk id="9" creationId="{00000000-0000-0000-0000-000000000000}"/>
          </ac:spMkLst>
        </pc:spChg>
        <pc:picChg chg="add mod">
          <ac:chgData name="madiha raheel" userId="5dd7937179250cc3" providerId="LiveId" clId="{DF8A9BA8-9BBA-4EB9-89D5-9360C87FB1F4}" dt="2023-11-04T13:53:00.491" v="5" actId="14100"/>
          <ac:picMkLst>
            <pc:docMk/>
            <pc:sldMk cId="0" sldId="263"/>
            <ac:picMk id="11" creationId="{4BA55728-200A-CC16-6F5A-69119223F883}"/>
          </ac:picMkLst>
        </pc:picChg>
        <pc:picChg chg="add mod">
          <ac:chgData name="madiha raheel" userId="5dd7937179250cc3" providerId="LiveId" clId="{DF8A9BA8-9BBA-4EB9-89D5-9360C87FB1F4}" dt="2023-11-04T13:53:15.278" v="9" actId="14100"/>
          <ac:picMkLst>
            <pc:docMk/>
            <pc:sldMk cId="0" sldId="263"/>
            <ac:picMk id="13" creationId="{AF6E607B-B6C4-AF9A-FB62-E5206EF5B5E5}"/>
          </ac:picMkLst>
        </pc:picChg>
      </pc:sldChg>
      <pc:sldChg chg="modSp mod">
        <pc:chgData name="madiha raheel" userId="5dd7937179250cc3" providerId="LiveId" clId="{DF8A9BA8-9BBA-4EB9-89D5-9360C87FB1F4}" dt="2023-11-04T13:52:23.645" v="1" actId="1076"/>
        <pc:sldMkLst>
          <pc:docMk/>
          <pc:sldMk cId="0" sldId="265"/>
        </pc:sldMkLst>
        <pc:spChg chg="mod">
          <ac:chgData name="madiha raheel" userId="5dd7937179250cc3" providerId="LiveId" clId="{DF8A9BA8-9BBA-4EB9-89D5-9360C87FB1F4}" dt="2023-11-04T13:52:23.645" v="1" actId="1076"/>
          <ac:spMkLst>
            <pc:docMk/>
            <pc:sldMk cId="0" sldId="265"/>
            <ac:spMk id="2" creationId="{00000000-0000-0000-0000-000000000000}"/>
          </ac:spMkLst>
        </pc:spChg>
      </pc:sldChg>
      <pc:sldChg chg="modSp mod">
        <pc:chgData name="madiha raheel" userId="5dd7937179250cc3" providerId="LiveId" clId="{DF8A9BA8-9BBA-4EB9-89D5-9360C87FB1F4}" dt="2023-11-04T13:52:03.070" v="0" actId="1076"/>
        <pc:sldMkLst>
          <pc:docMk/>
          <pc:sldMk cId="0" sldId="270"/>
        </pc:sldMkLst>
        <pc:spChg chg="mod">
          <ac:chgData name="madiha raheel" userId="5dd7937179250cc3" providerId="LiveId" clId="{DF8A9BA8-9BBA-4EB9-89D5-9360C87FB1F4}" dt="2023-11-04T13:52:03.070" v="0" actId="1076"/>
          <ac:spMkLst>
            <pc:docMk/>
            <pc:sldMk cId="0" sldId="270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Good morning every one, My name is Madiha Raheel, and today I am here to present my project on  salary prediction for data professionals. This project is a part of our Python (DSP) course, under the guidance of our teacher, Mr. Vijay Kumar.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Throughout this presentation, I will be sharing with you my methodology, the data I've collected and analyzed, the models I've built and predictions.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Let's dive into the details.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With feature engineering, i've refined our dataset to better predict salaries:</a:t>
            </a:r>
          </a:p>
          <a:p>
            <a:endParaRPr lang="en-US"/>
          </a:p>
          <a:p>
            <a:r>
              <a:rPr lang="en-US"/>
              <a:t>i added new columns, like whether a job is at the company's headquarters and whether it requires key skills like Python or SQL.</a:t>
            </a:r>
          </a:p>
          <a:p>
            <a:r>
              <a:rPr lang="en-US"/>
              <a:t>To make the data easier to work with, i trimmed down features with too many categories.</a:t>
            </a:r>
          </a:p>
          <a:p>
            <a:r>
              <a:rPr lang="en-US"/>
              <a:t>i simplified the dataset by keeping only the average salary and removing less important details like company names.</a:t>
            </a:r>
          </a:p>
          <a:p>
            <a:r>
              <a:rPr lang="en-US"/>
              <a:t>For job locations, i've consolidated them into fewer categories for a clearer analysis.</a:t>
            </a:r>
          </a:p>
          <a:p>
            <a:r>
              <a:rPr lang="en-US"/>
              <a:t>i've also organized the data better by treating company size and ratings as ordered categories, since they have a natural order.</a:t>
            </a:r>
          </a:p>
          <a:p>
            <a:r>
              <a:rPr lang="en-US"/>
              <a:t>Finally, i categorized job titles properly to ensure our model treats them correctly without any numerical assumptions.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feature engineering, i: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Next, in feature engineering, ifocused on choosing the right features: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 tried out many models to see which one guesses salaries the best. i looked at Linear Regression, KNN, Decision Trees, Random Forest, SVM, Lasso, and Gradient Boosting.</a:t>
            </a:r>
          </a:p>
          <a:p>
            <a:r>
              <a:rPr lang="en-US"/>
              <a:t>the Random Forest was the best at predicting salaries. Gradient Boosting was also good, just not as strong. The other models were okay, but not as effective as these two.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Our findings show:</a:t>
            </a:r>
          </a:p>
          <a:p>
            <a:endParaRPr lang="en-US"/>
          </a:p>
          <a:p>
            <a:r>
              <a:rPr lang="en-US"/>
              <a:t>Random Forest topped our model list for salary predictions.</a:t>
            </a:r>
          </a:p>
          <a:p>
            <a:r>
              <a:rPr lang="en-US"/>
              <a:t>Higher company ratings, job seniority, and tech skills correlate with better salary.</a:t>
            </a:r>
          </a:p>
          <a:p>
            <a:r>
              <a:rPr lang="en-US"/>
              <a:t>Industry type and company background also influence salary levels.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Let's look at a real example. We used our Random Forest model to predict the salary for a 'Data Analyst' role. Here's the job profile we considered:</a:t>
            </a:r>
          </a:p>
          <a:p>
            <a:endParaRPr lang="en-US"/>
          </a:p>
          <a:p>
            <a:r>
              <a:rPr lang="en-US"/>
              <a:t>Title: Data Analyst</a:t>
            </a:r>
          </a:p>
          <a:p>
            <a:r>
              <a:rPr lang="en-US"/>
              <a:t>Works at the company's headquarters</a:t>
            </a:r>
          </a:p>
          <a:p>
            <a:r>
              <a:rPr lang="en-US"/>
              <a:t>Junior level position</a:t>
            </a:r>
          </a:p>
          <a:p>
            <a:r>
              <a:rPr lang="en-US"/>
              <a:t>Knows Python and Tableau</a:t>
            </a:r>
          </a:p>
          <a:p>
            <a:r>
              <a:rPr lang="en-US"/>
              <a:t>Company has a rating of 3</a:t>
            </a:r>
          </a:p>
          <a:p>
            <a:r>
              <a:rPr lang="en-US"/>
              <a:t>Founded in the year 2000</a:t>
            </a:r>
          </a:p>
          <a:p>
            <a:r>
              <a:rPr lang="en-US"/>
              <a:t>Has one competitor</a:t>
            </a:r>
          </a:p>
          <a:p>
            <a:r>
              <a:rPr lang="en-US"/>
              <a:t>In the Health Care sector</a:t>
            </a:r>
          </a:p>
          <a:p>
            <a:r>
              <a:rPr lang="en-US"/>
              <a:t>Publicly owned company</a:t>
            </a:r>
          </a:p>
          <a:p>
            <a:r>
              <a:rPr lang="en-US"/>
              <a:t>And according to our model, such a Data Analyst can expect to earn between $63,085 to $81,085 a year.</a:t>
            </a:r>
          </a:p>
          <a:p>
            <a:r>
              <a:rPr lang="en-US"/>
              <a:t>This shows how our model can help in estimating salaries for specific data science roles.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what this project is all about. Our aim here is simple: we want to predict data professionals' salaries using a variety of job factors. This isn't just academic—it has real-world benefits.</a:t>
            </a:r>
          </a:p>
          <a:p>
            <a:endParaRPr lang="en-US"/>
          </a:p>
          <a:p>
            <a:r>
              <a:rPr lang="en-US"/>
              <a:t>For job seekers, this means getting a clear idea of what salary to expect before you walk into an interview. For employers, it means setting salary levels that are competitive enough to snag the best talent.</a:t>
            </a:r>
          </a:p>
          <a:p>
            <a:endParaRPr lang="en-US"/>
          </a:p>
          <a:p>
            <a:r>
              <a:rPr lang="en-US"/>
              <a:t>In essence, we're bridging the gap between expectations and reality, for everyone's benefit.</a:t>
            </a:r>
          </a:p>
          <a:p>
            <a:endParaRPr lang="en-US"/>
          </a:p>
          <a:p>
            <a:r>
              <a:rPr lang="en-US"/>
              <a:t>Let's move on to see how we did this.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On this slide, we're looking at the data i used for my project:</a:t>
            </a:r>
          </a:p>
          <a:p>
            <a:endParaRPr lang="en-US"/>
          </a:p>
          <a:p>
            <a:r>
              <a:rPr lang="en-US"/>
              <a:t>i have records for 956 data professionals.</a:t>
            </a:r>
          </a:p>
          <a:p>
            <a:r>
              <a:rPr lang="en-US"/>
              <a:t>The data includes information like job titles, companies, sectors, and skills.</a:t>
            </a:r>
          </a:p>
          <a:p>
            <a:r>
              <a:rPr lang="en-US"/>
              <a:t>We focused on key skills: Python, SQL, and Tableau.</a:t>
            </a:r>
          </a:p>
          <a:p>
            <a:r>
              <a:rPr lang="en-US"/>
              <a:t>Our main goal is to predict salaries.</a:t>
            </a:r>
          </a:p>
          <a:p>
            <a:r>
              <a:rPr lang="en-US"/>
              <a:t>Just a quick note: most of the information is in categories, except for company ratings and how long the company has been around, which are numbers.</a:t>
            </a:r>
          </a:p>
          <a:p>
            <a:endParaRPr lang="en-US"/>
          </a:p>
          <a:p>
            <a:r>
              <a:rPr lang="en-US"/>
              <a:t>Now, let's see how we use this data to make predictions.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getting our data ready:</a:t>
            </a:r>
          </a:p>
          <a:p>
            <a:endParaRPr lang="en-US"/>
          </a:p>
          <a:p>
            <a:r>
              <a:rPr lang="en-US"/>
              <a:t>I fixed missing values to make sure our data was complete.</a:t>
            </a:r>
          </a:p>
          <a:p>
            <a:r>
              <a:rPr lang="en-US"/>
              <a:t>For missing ratings, I used the median</a:t>
            </a:r>
          </a:p>
          <a:p>
            <a:r>
              <a:rPr lang="en-US"/>
              <a:t>For company sizes, i used the most common size.</a:t>
            </a:r>
          </a:p>
          <a:p>
            <a:r>
              <a:rPr lang="en-US"/>
              <a:t>for the ownership type, i just marked it as 'Unknown'.</a:t>
            </a:r>
          </a:p>
          <a:p>
            <a:r>
              <a:rPr lang="en-US"/>
              <a:t>This prep work helps us make better salary predictions.</a:t>
            </a:r>
          </a:p>
          <a:p>
            <a:endParaRPr lang="en-US"/>
          </a:p>
          <a:p>
            <a:r>
              <a:rPr lang="en-US"/>
              <a:t>Let's see what comes next.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cleaning our data, i found that features like Revenue, Sector, Industry, Type of Ownership, Company Size, Salary, and Competitors sometimes had a "-1" value, which doesn't really make sense for our analysis.</a:t>
            </a:r>
          </a:p>
          <a:p>
            <a:endParaRPr lang="en-US"/>
          </a:p>
          <a:p>
            <a:r>
              <a:rPr lang="en-US"/>
              <a:t>So, what did i do? i replaced all these "-1" values with 'Unknown'. This way, our data stays consistent and ready for accurate prediction.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here you can see the founded column before and after handling _1 values. lets see further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When i examined the job title column, I noticed a wide range of specific titles. To simplify our analysis, i categorized these titles into 7 distinct bins. This classification is illustrated in the charts you see here.</a:t>
            </a:r>
          </a:p>
          <a:p>
            <a:endParaRPr lang="en-US"/>
          </a:p>
          <a:p>
            <a:r>
              <a:rPr lang="en-US"/>
              <a:t>Each bin represents a grouping of job titles with similar roles or levels.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our analysis, i've got three key visuals:</a:t>
            </a:r>
          </a:p>
          <a:p>
            <a:endParaRPr lang="en-US"/>
          </a:p>
          <a:p>
            <a:r>
              <a:rPr lang="en-US"/>
              <a:t>A count plot for different job titles, showing which ones are most common.</a:t>
            </a:r>
          </a:p>
          <a:p>
            <a:r>
              <a:rPr lang="en-US"/>
              <a:t>A count plot for job seniority, highlighting whether most jobs are junior, senior, or other.</a:t>
            </a:r>
          </a:p>
          <a:p>
            <a:r>
              <a:rPr lang="en-US"/>
              <a:t>A chart of the top 15 job locations, so we can see where data jobs are mostly located.</a:t>
            </a:r>
          </a:p>
          <a:p>
            <a:r>
              <a:rPr lang="en-US"/>
              <a:t>These charts help us quickly see the biggest trends in our data.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our bivariate analysis, </a:t>
            </a:r>
          </a:p>
          <a:p>
            <a:endParaRPr lang="en-US"/>
          </a:p>
          <a:p>
            <a:r>
              <a:rPr lang="en-US"/>
              <a:t>There's a clear pattern that as job seniority goes up, so does salary. This means more experienced professionals tend to earn more.</a:t>
            </a:r>
          </a:p>
          <a:p>
            <a:r>
              <a:rPr lang="en-US"/>
              <a:t>i've also checked how different factors relate to each other. Some are slightly positively related, and some are slightly negative, but there's no strong overlap, or what we call multicollinearity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43.png"/><Relationship Id="rId4" Type="http://schemas.openxmlformats.org/officeDocument/2006/relationships/image" Target="../media/image11.sv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e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sv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6.png"/><Relationship Id="rId5" Type="http://schemas.openxmlformats.org/officeDocument/2006/relationships/image" Target="../media/image12.png"/><Relationship Id="rId10" Type="http://schemas.openxmlformats.org/officeDocument/2006/relationships/image" Target="../media/image25.png"/><Relationship Id="rId4" Type="http://schemas.openxmlformats.org/officeDocument/2006/relationships/image" Target="../media/image11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6.png"/><Relationship Id="rId5" Type="http://schemas.openxmlformats.org/officeDocument/2006/relationships/image" Target="../media/image12.png"/><Relationship Id="rId10" Type="http://schemas.openxmlformats.org/officeDocument/2006/relationships/image" Target="../media/image29.png"/><Relationship Id="rId4" Type="http://schemas.openxmlformats.org/officeDocument/2006/relationships/image" Target="../media/image11.sv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A3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19790" y="-2642147"/>
            <a:ext cx="6139510" cy="6139510"/>
          </a:xfrm>
          <a:custGeom>
            <a:avLst/>
            <a:gdLst/>
            <a:ahLst/>
            <a:cxnLst/>
            <a:rect l="l" t="t" r="r" b="b"/>
            <a:pathLst>
              <a:path w="6139510" h="6139510">
                <a:moveTo>
                  <a:pt x="0" y="0"/>
                </a:moveTo>
                <a:lnTo>
                  <a:pt x="6139510" y="0"/>
                </a:lnTo>
                <a:lnTo>
                  <a:pt x="6139510" y="6139510"/>
                </a:lnTo>
                <a:lnTo>
                  <a:pt x="0" y="61395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1119790" y="6255584"/>
            <a:ext cx="6139510" cy="6139510"/>
          </a:xfrm>
          <a:custGeom>
            <a:avLst/>
            <a:gdLst/>
            <a:ahLst/>
            <a:cxnLst/>
            <a:rect l="l" t="t" r="r" b="b"/>
            <a:pathLst>
              <a:path w="6139510" h="6139510">
                <a:moveTo>
                  <a:pt x="0" y="0"/>
                </a:moveTo>
                <a:lnTo>
                  <a:pt x="6139510" y="0"/>
                </a:lnTo>
                <a:lnTo>
                  <a:pt x="6139510" y="6139510"/>
                </a:lnTo>
                <a:lnTo>
                  <a:pt x="0" y="61395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094046" y="2048013"/>
            <a:ext cx="6190999" cy="6190974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53092" r="-53092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538891"/>
            <a:ext cx="10685191" cy="3063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08"/>
              </a:lnSpc>
            </a:pPr>
            <a:r>
              <a:rPr lang="en-US" sz="8069" spc="-322">
                <a:solidFill>
                  <a:srgbClr val="FFFAFA"/>
                </a:solidFill>
                <a:latin typeface="TT Hoves"/>
              </a:rPr>
              <a:t>Data-Driven Salary Prediction for Data Professionals</a:t>
            </a:r>
          </a:p>
        </p:txBody>
      </p:sp>
      <p:sp>
        <p:nvSpPr>
          <p:cNvPr id="7" name="Freeform 7"/>
          <p:cNvSpPr/>
          <p:nvPr/>
        </p:nvSpPr>
        <p:spPr>
          <a:xfrm>
            <a:off x="733322" y="894128"/>
            <a:ext cx="1101713" cy="1101713"/>
          </a:xfrm>
          <a:custGeom>
            <a:avLst/>
            <a:gdLst/>
            <a:ahLst/>
            <a:cxnLst/>
            <a:rect l="l" t="t" r="r" b="b"/>
            <a:pathLst>
              <a:path w="1101713" h="1101713">
                <a:moveTo>
                  <a:pt x="0" y="0"/>
                </a:moveTo>
                <a:lnTo>
                  <a:pt x="1101713" y="0"/>
                </a:lnTo>
                <a:lnTo>
                  <a:pt x="1101713" y="1101713"/>
                </a:lnTo>
                <a:lnTo>
                  <a:pt x="0" y="11017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1028700" y="6545652"/>
            <a:ext cx="9237269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FFFAFA"/>
                </a:solidFill>
                <a:latin typeface="Aileron"/>
              </a:rPr>
              <a:t>An in-depth analysis and modeling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68940" y="1134181"/>
            <a:ext cx="496083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305">
                <a:solidFill>
                  <a:srgbClr val="FFFAFA"/>
                </a:solidFill>
                <a:latin typeface="Aileron"/>
              </a:rPr>
              <a:t>DSP - PYTHON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62631" y="1134181"/>
            <a:ext cx="220333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305">
                <a:solidFill>
                  <a:srgbClr val="FFFAFA"/>
                </a:solidFill>
                <a:latin typeface="Aileron"/>
              </a:rPr>
              <a:t>NOV 2023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077835"/>
            <a:ext cx="627593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AFA"/>
                </a:solidFill>
                <a:latin typeface="Canva Sans"/>
              </a:rPr>
              <a:t>By: Madiha Raheel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AFA"/>
                </a:solidFill>
                <a:latin typeface="Canva Sans"/>
              </a:rPr>
              <a:t>Instructed by: Mr. Vijay Kumar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7531" y="-166375"/>
            <a:ext cx="18455333" cy="5685086"/>
          </a:xfrm>
          <a:custGeom>
            <a:avLst/>
            <a:gdLst/>
            <a:ahLst/>
            <a:cxnLst/>
            <a:rect l="l" t="t" r="r" b="b"/>
            <a:pathLst>
              <a:path w="18455333" h="5685086">
                <a:moveTo>
                  <a:pt x="0" y="0"/>
                </a:moveTo>
                <a:lnTo>
                  <a:pt x="18455333" y="0"/>
                </a:lnTo>
                <a:lnTo>
                  <a:pt x="18455333" y="5685086"/>
                </a:lnTo>
                <a:lnTo>
                  <a:pt x="0" y="5685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805" b="-87725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2152240" y="-1763322"/>
            <a:ext cx="6361880" cy="6123310"/>
          </a:xfrm>
          <a:custGeom>
            <a:avLst/>
            <a:gdLst/>
            <a:ahLst/>
            <a:cxnLst/>
            <a:rect l="l" t="t" r="r" b="b"/>
            <a:pathLst>
              <a:path w="6361880" h="6123310">
                <a:moveTo>
                  <a:pt x="0" y="0"/>
                </a:moveTo>
                <a:lnTo>
                  <a:pt x="6361880" y="0"/>
                </a:lnTo>
                <a:lnTo>
                  <a:pt x="6361880" y="6123310"/>
                </a:lnTo>
                <a:lnTo>
                  <a:pt x="0" y="6123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9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1028700" y="3741733"/>
            <a:ext cx="14568817" cy="140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5"/>
              </a:lnSpc>
            </a:pPr>
            <a:r>
              <a:rPr lang="en-US" sz="2703">
                <a:solidFill>
                  <a:srgbClr val="2DA3D6"/>
                </a:solidFill>
                <a:latin typeface="Aileron Bold"/>
              </a:rPr>
              <a:t>Trimming Columns</a:t>
            </a:r>
          </a:p>
          <a:p>
            <a:pPr marL="583728" lvl="1" indent="-291864">
              <a:lnSpc>
                <a:spcPts val="3785"/>
              </a:lnSpc>
              <a:buFont typeface="Arial"/>
              <a:buChar char="•"/>
            </a:pPr>
            <a:r>
              <a:rPr lang="en-US" sz="2703">
                <a:solidFill>
                  <a:srgbClr val="2DA3D6"/>
                </a:solidFill>
                <a:latin typeface="Aileron"/>
              </a:rPr>
              <a:t>Features having more than 10 categories are trimmed so as to reduce the dimensionality.</a:t>
            </a:r>
          </a:p>
          <a:p>
            <a:pPr marL="0" lvl="0" indent="0">
              <a:lnSpc>
                <a:spcPts val="3785"/>
              </a:lnSpc>
            </a:pPr>
            <a:endParaRPr lang="en-US" sz="2703">
              <a:solidFill>
                <a:srgbClr val="2DA3D6"/>
              </a:solidFill>
              <a:latin typeface="Ailero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5109449"/>
            <a:ext cx="14888386" cy="283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5"/>
              </a:lnSpc>
            </a:pPr>
            <a:r>
              <a:rPr lang="en-US" sz="2703">
                <a:solidFill>
                  <a:srgbClr val="2DA3D6"/>
                </a:solidFill>
                <a:latin typeface="Aileron"/>
              </a:rPr>
              <a:t> </a:t>
            </a:r>
            <a:r>
              <a:rPr lang="en-US" sz="2703">
                <a:solidFill>
                  <a:srgbClr val="2DA3D6"/>
                </a:solidFill>
                <a:latin typeface="Aileron Bold"/>
              </a:rPr>
              <a:t>Simplifying the Dataset:</a:t>
            </a:r>
            <a:r>
              <a:rPr lang="en-US" sz="2703">
                <a:solidFill>
                  <a:srgbClr val="2DA3D6"/>
                </a:solidFill>
                <a:latin typeface="Aileron"/>
              </a:rPr>
              <a:t> Removed unnecessary details to improve the prediction model.</a:t>
            </a:r>
          </a:p>
          <a:p>
            <a:pPr marL="583728" lvl="1" indent="-291864">
              <a:lnSpc>
                <a:spcPts val="3785"/>
              </a:lnSpc>
              <a:buFont typeface="Arial"/>
              <a:buChar char="•"/>
            </a:pPr>
            <a:r>
              <a:rPr lang="en-US" sz="2703">
                <a:solidFill>
                  <a:srgbClr val="2DA3D6"/>
                </a:solidFill>
                <a:latin typeface="Aileron"/>
              </a:rPr>
              <a:t>Took out the salary range, only kept the average salary.</a:t>
            </a:r>
          </a:p>
          <a:p>
            <a:pPr marL="583728" lvl="1" indent="-291864">
              <a:lnSpc>
                <a:spcPts val="3785"/>
              </a:lnSpc>
              <a:buFont typeface="Arial"/>
              <a:buChar char="•"/>
            </a:pPr>
            <a:r>
              <a:rPr lang="en-US" sz="2703">
                <a:solidFill>
                  <a:srgbClr val="2DA3D6"/>
                </a:solidFill>
                <a:latin typeface="Aileron"/>
              </a:rPr>
              <a:t>Removed company names and locations since they're not used in predictions.</a:t>
            </a:r>
          </a:p>
          <a:p>
            <a:pPr marL="583728" lvl="1" indent="-291864">
              <a:lnSpc>
                <a:spcPts val="3785"/>
              </a:lnSpc>
              <a:buFont typeface="Arial"/>
              <a:buChar char="•"/>
            </a:pPr>
            <a:r>
              <a:rPr lang="en-US" sz="2703">
                <a:solidFill>
                  <a:srgbClr val="2DA3D6"/>
                </a:solidFill>
                <a:latin typeface="Aileron"/>
              </a:rPr>
              <a:t>Kept the 'Sector' column and got rid of 'Industry' for more specific analysis.</a:t>
            </a:r>
          </a:p>
          <a:p>
            <a:pPr marL="583728" lvl="1" indent="-291864">
              <a:lnSpc>
                <a:spcPts val="3785"/>
              </a:lnSpc>
              <a:buFont typeface="Arial"/>
              <a:buChar char="•"/>
            </a:pPr>
            <a:r>
              <a:rPr lang="en-US" sz="2703">
                <a:solidFill>
                  <a:srgbClr val="2DA3D6"/>
                </a:solidFill>
                <a:latin typeface="Aileron"/>
              </a:rPr>
              <a:t>Simplified the job location information by reducing the number of categories.</a:t>
            </a:r>
          </a:p>
          <a:p>
            <a:pPr marL="0" lvl="0" indent="0">
              <a:lnSpc>
                <a:spcPts val="3785"/>
              </a:lnSpc>
            </a:pPr>
            <a:endParaRPr lang="en-US" sz="2703">
              <a:solidFill>
                <a:srgbClr val="2DA3D6"/>
              </a:solidFill>
              <a:latin typeface="Ailero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768956"/>
            <a:ext cx="14888386" cy="93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5"/>
              </a:lnSpc>
            </a:pPr>
            <a:r>
              <a:rPr lang="en-US" sz="2703">
                <a:solidFill>
                  <a:srgbClr val="2DA3D6"/>
                </a:solidFill>
                <a:latin typeface="Aileron Bold"/>
              </a:rPr>
              <a:t>Managing Ordered Data</a:t>
            </a:r>
          </a:p>
          <a:p>
            <a:pPr marL="583728" lvl="1" indent="-291864">
              <a:lnSpc>
                <a:spcPts val="3785"/>
              </a:lnSpc>
              <a:buFont typeface="Arial"/>
              <a:buChar char="•"/>
            </a:pPr>
            <a:r>
              <a:rPr lang="en-US" sz="2703">
                <a:solidFill>
                  <a:srgbClr val="2DA3D6"/>
                </a:solidFill>
                <a:latin typeface="Aileron"/>
              </a:rPr>
              <a:t> Treated ordinal categories with inherent ranking, like size and rating.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797380"/>
            <a:ext cx="14888386" cy="93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5"/>
              </a:lnSpc>
            </a:pPr>
            <a:r>
              <a:rPr lang="en-US" sz="2703">
                <a:solidFill>
                  <a:srgbClr val="2DA3D6"/>
                </a:solidFill>
                <a:latin typeface="Aileron Bold"/>
              </a:rPr>
              <a:t>Categorizing Unordered Data</a:t>
            </a:r>
          </a:p>
          <a:p>
            <a:pPr marL="583728" lvl="1" indent="-291864">
              <a:lnSpc>
                <a:spcPts val="3785"/>
              </a:lnSpc>
              <a:buFont typeface="Arial"/>
              <a:buChar char="•"/>
            </a:pPr>
            <a:r>
              <a:rPr lang="en-US" sz="2703">
                <a:solidFill>
                  <a:srgbClr val="2DA3D6"/>
                </a:solidFill>
                <a:latin typeface="Aileron"/>
              </a:rPr>
              <a:t>Processed nominal features without numerical significance, such as job titles</a:t>
            </a:r>
          </a:p>
        </p:txBody>
      </p:sp>
      <p:sp>
        <p:nvSpPr>
          <p:cNvPr id="8" name="Freeform 8"/>
          <p:cNvSpPr/>
          <p:nvPr/>
        </p:nvSpPr>
        <p:spPr>
          <a:xfrm>
            <a:off x="12343062" y="2889409"/>
            <a:ext cx="5791769" cy="7473251"/>
          </a:xfrm>
          <a:custGeom>
            <a:avLst/>
            <a:gdLst/>
            <a:ahLst/>
            <a:cxnLst/>
            <a:rect l="l" t="t" r="r" b="b"/>
            <a:pathLst>
              <a:path w="5791769" h="7473251">
                <a:moveTo>
                  <a:pt x="0" y="0"/>
                </a:moveTo>
                <a:lnTo>
                  <a:pt x="5791769" y="0"/>
                </a:lnTo>
                <a:lnTo>
                  <a:pt x="5791769" y="7473251"/>
                </a:lnTo>
                <a:lnTo>
                  <a:pt x="0" y="7473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9"/>
          <p:cNvSpPr txBox="1"/>
          <p:nvPr/>
        </p:nvSpPr>
        <p:spPr>
          <a:xfrm>
            <a:off x="830871" y="736396"/>
            <a:ext cx="11127287" cy="1089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34"/>
              </a:lnSpc>
            </a:pPr>
            <a:r>
              <a:rPr lang="en-US" sz="8300" spc="-332">
                <a:solidFill>
                  <a:srgbClr val="2DA3D6"/>
                </a:solidFill>
                <a:latin typeface="TT Hoves"/>
              </a:rPr>
              <a:t>Feature Engineering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897768"/>
            <a:ext cx="8694819" cy="1883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5"/>
              </a:lnSpc>
            </a:pPr>
            <a:r>
              <a:rPr lang="en-US" sz="2703">
                <a:solidFill>
                  <a:srgbClr val="2DA3D6"/>
                </a:solidFill>
                <a:latin typeface="Aileron Bold"/>
              </a:rPr>
              <a:t>Created new features </a:t>
            </a:r>
          </a:p>
          <a:p>
            <a:pPr marL="583728" lvl="1" indent="-291864">
              <a:lnSpc>
                <a:spcPts val="3785"/>
              </a:lnSpc>
              <a:buFont typeface="Arial"/>
              <a:buChar char="•"/>
            </a:pPr>
            <a:r>
              <a:rPr lang="en-US" sz="2703">
                <a:solidFill>
                  <a:srgbClr val="2DA3D6"/>
                </a:solidFill>
                <a:latin typeface="Aileron"/>
              </a:rPr>
              <a:t>Adding column of job_in_headquarters</a:t>
            </a:r>
          </a:p>
          <a:p>
            <a:pPr marL="583728" lvl="1" indent="-291864">
              <a:lnSpc>
                <a:spcPts val="3785"/>
              </a:lnSpc>
              <a:buFont typeface="Arial"/>
              <a:buChar char="•"/>
            </a:pPr>
            <a:r>
              <a:rPr lang="en-US" sz="2703">
                <a:solidFill>
                  <a:srgbClr val="2DA3D6"/>
                </a:solidFill>
                <a:latin typeface="Aileron"/>
              </a:rPr>
              <a:t>Adding columns of python, excel, sql, tableau jobs</a:t>
            </a:r>
          </a:p>
          <a:p>
            <a:pPr marL="0" lvl="0" indent="0">
              <a:lnSpc>
                <a:spcPts val="3785"/>
              </a:lnSpc>
            </a:pPr>
            <a:endParaRPr lang="en-US" sz="2703">
              <a:solidFill>
                <a:srgbClr val="2DA3D6"/>
              </a:solidFill>
              <a:latin typeface="Aileron"/>
            </a:endParaRPr>
          </a:p>
        </p:txBody>
      </p:sp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A3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21321" y="2661971"/>
            <a:ext cx="5791769" cy="7473251"/>
          </a:xfrm>
          <a:custGeom>
            <a:avLst/>
            <a:gdLst/>
            <a:ahLst/>
            <a:cxnLst/>
            <a:rect l="l" t="t" r="r" b="b"/>
            <a:pathLst>
              <a:path w="5791769" h="7473251">
                <a:moveTo>
                  <a:pt x="0" y="0"/>
                </a:moveTo>
                <a:lnTo>
                  <a:pt x="5791770" y="0"/>
                </a:lnTo>
                <a:lnTo>
                  <a:pt x="5791770" y="7473251"/>
                </a:lnTo>
                <a:lnTo>
                  <a:pt x="0" y="74732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-10800000">
            <a:off x="-83667" y="-1313111"/>
            <a:ext cx="18455333" cy="5685086"/>
          </a:xfrm>
          <a:custGeom>
            <a:avLst/>
            <a:gdLst/>
            <a:ahLst/>
            <a:cxnLst/>
            <a:rect l="l" t="t" r="r" b="b"/>
            <a:pathLst>
              <a:path w="18455333" h="5685086">
                <a:moveTo>
                  <a:pt x="0" y="0"/>
                </a:moveTo>
                <a:lnTo>
                  <a:pt x="18455334" y="0"/>
                </a:lnTo>
                <a:lnTo>
                  <a:pt x="18455334" y="5685086"/>
                </a:lnTo>
                <a:lnTo>
                  <a:pt x="0" y="5685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805" b="-87725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933593" y="2495431"/>
            <a:ext cx="4231856" cy="70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00"/>
              </a:lnSpc>
            </a:pPr>
            <a:r>
              <a:rPr lang="en-US" sz="2700">
                <a:solidFill>
                  <a:srgbClr val="FFFAFA"/>
                </a:solidFill>
                <a:latin typeface="Aileron Bold"/>
              </a:rPr>
              <a:t>ENCODING &amp; STANDARDIZATION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1412" y="3183181"/>
            <a:ext cx="4231856" cy="732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just">
              <a:lnSpc>
                <a:spcPts val="2989"/>
              </a:lnSpc>
              <a:buFont typeface="Arial"/>
              <a:buChar char="•"/>
            </a:pPr>
            <a:r>
              <a:rPr lang="en-US" sz="2299">
                <a:solidFill>
                  <a:srgbClr val="FFFAFA"/>
                </a:solidFill>
                <a:latin typeface="Aileron"/>
              </a:rPr>
              <a:t>Categorical to Numerical.</a:t>
            </a:r>
          </a:p>
          <a:p>
            <a:pPr marL="496569" lvl="1" indent="-248284" algn="just">
              <a:lnSpc>
                <a:spcPts val="2989"/>
              </a:lnSpc>
              <a:buFont typeface="Arial"/>
              <a:buChar char="•"/>
            </a:pPr>
            <a:r>
              <a:rPr lang="en-US" sz="2299">
                <a:solidFill>
                  <a:srgbClr val="FFFAFA"/>
                </a:solidFill>
                <a:latin typeface="Aileron"/>
              </a:rPr>
              <a:t>Scaled Numeric Features.</a:t>
            </a:r>
          </a:p>
        </p:txBody>
      </p:sp>
      <p:sp>
        <p:nvSpPr>
          <p:cNvPr id="6" name="Freeform 6"/>
          <p:cNvSpPr/>
          <p:nvPr/>
        </p:nvSpPr>
        <p:spPr>
          <a:xfrm>
            <a:off x="4225001" y="2187762"/>
            <a:ext cx="2075704" cy="1100123"/>
          </a:xfrm>
          <a:custGeom>
            <a:avLst/>
            <a:gdLst/>
            <a:ahLst/>
            <a:cxnLst/>
            <a:rect l="l" t="t" r="r" b="b"/>
            <a:pathLst>
              <a:path w="2075704" h="1100123">
                <a:moveTo>
                  <a:pt x="0" y="0"/>
                </a:moveTo>
                <a:lnTo>
                  <a:pt x="2075705" y="0"/>
                </a:lnTo>
                <a:lnTo>
                  <a:pt x="2075705" y="1100124"/>
                </a:lnTo>
                <a:lnTo>
                  <a:pt x="0" y="11001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655572" y="4656771"/>
            <a:ext cx="11215360" cy="1610485"/>
          </a:xfrm>
          <a:custGeom>
            <a:avLst/>
            <a:gdLst/>
            <a:ahLst/>
            <a:cxnLst/>
            <a:rect l="l" t="t" r="r" b="b"/>
            <a:pathLst>
              <a:path w="11215360" h="1610485">
                <a:moveTo>
                  <a:pt x="0" y="0"/>
                </a:moveTo>
                <a:lnTo>
                  <a:pt x="11215360" y="0"/>
                </a:lnTo>
                <a:lnTo>
                  <a:pt x="11215360" y="1610485"/>
                </a:lnTo>
                <a:lnTo>
                  <a:pt x="0" y="16104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655572" y="6776691"/>
            <a:ext cx="10986492" cy="2715411"/>
          </a:xfrm>
          <a:custGeom>
            <a:avLst/>
            <a:gdLst/>
            <a:ahLst/>
            <a:cxnLst/>
            <a:rect l="l" t="t" r="r" b="b"/>
            <a:pathLst>
              <a:path w="10986492" h="2715411">
                <a:moveTo>
                  <a:pt x="0" y="0"/>
                </a:moveTo>
                <a:lnTo>
                  <a:pt x="10986492" y="0"/>
                </a:lnTo>
                <a:lnTo>
                  <a:pt x="10986492" y="2715411"/>
                </a:lnTo>
                <a:lnTo>
                  <a:pt x="0" y="27154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9"/>
          <p:cNvSpPr txBox="1"/>
          <p:nvPr/>
        </p:nvSpPr>
        <p:spPr>
          <a:xfrm>
            <a:off x="933593" y="604610"/>
            <a:ext cx="14200529" cy="1283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4"/>
              </a:lnSpc>
              <a:spcBef>
                <a:spcPct val="0"/>
              </a:spcBef>
            </a:pPr>
            <a:r>
              <a:rPr lang="en-US" sz="9800" spc="-392">
                <a:solidFill>
                  <a:srgbClr val="FFFAFA"/>
                </a:solidFill>
                <a:latin typeface="TT Hoves"/>
              </a:rPr>
              <a:t>Feature Engineering (cont)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46500" y="2419231"/>
            <a:ext cx="10612800" cy="1537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7"/>
              </a:lnSpc>
              <a:spcBef>
                <a:spcPct val="0"/>
              </a:spcBef>
            </a:pPr>
            <a:r>
              <a:rPr lang="en-US" sz="3197">
                <a:solidFill>
                  <a:srgbClr val="FFFAFA"/>
                </a:solidFill>
                <a:latin typeface="Aileron"/>
              </a:rPr>
              <a:t>Applied one-hot encoding to transform categorical variables and standardized numerical features to normalize the data scale.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A3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29638" y="7129703"/>
            <a:ext cx="5780994" cy="5780994"/>
          </a:xfrm>
          <a:custGeom>
            <a:avLst/>
            <a:gdLst/>
            <a:ahLst/>
            <a:cxnLst/>
            <a:rect l="l" t="t" r="r" b="b"/>
            <a:pathLst>
              <a:path w="5780994" h="5780994">
                <a:moveTo>
                  <a:pt x="0" y="0"/>
                </a:moveTo>
                <a:lnTo>
                  <a:pt x="5780994" y="0"/>
                </a:lnTo>
                <a:lnTo>
                  <a:pt x="5780994" y="5780993"/>
                </a:lnTo>
                <a:lnTo>
                  <a:pt x="0" y="5780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366027" y="2672145"/>
            <a:ext cx="7423862" cy="5647211"/>
          </a:xfrm>
          <a:custGeom>
            <a:avLst/>
            <a:gdLst/>
            <a:ahLst/>
            <a:cxnLst/>
            <a:rect l="l" t="t" r="r" b="b"/>
            <a:pathLst>
              <a:path w="7423862" h="5647211">
                <a:moveTo>
                  <a:pt x="0" y="0"/>
                </a:moveTo>
                <a:lnTo>
                  <a:pt x="7423862" y="0"/>
                </a:lnTo>
                <a:lnTo>
                  <a:pt x="7423862" y="5647211"/>
                </a:lnTo>
                <a:lnTo>
                  <a:pt x="0" y="56472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7942970" y="2672145"/>
            <a:ext cx="6517846" cy="6206649"/>
          </a:xfrm>
          <a:custGeom>
            <a:avLst/>
            <a:gdLst/>
            <a:ahLst/>
            <a:cxnLst/>
            <a:rect l="l" t="t" r="r" b="b"/>
            <a:pathLst>
              <a:path w="6517846" h="6206649">
                <a:moveTo>
                  <a:pt x="0" y="0"/>
                </a:moveTo>
                <a:lnTo>
                  <a:pt x="6517846" y="0"/>
                </a:lnTo>
                <a:lnTo>
                  <a:pt x="6517846" y="6206649"/>
                </a:lnTo>
                <a:lnTo>
                  <a:pt x="0" y="62066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590352" y="310546"/>
            <a:ext cx="14399073" cy="1005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46"/>
              </a:lnSpc>
            </a:pPr>
            <a:r>
              <a:rPr lang="en-US" sz="7700" spc="-308">
                <a:solidFill>
                  <a:srgbClr val="FFFAFA"/>
                </a:solidFill>
                <a:latin typeface="TT Hoves"/>
              </a:rPr>
              <a:t>Feature Engineering (cont)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0352" y="1431115"/>
            <a:ext cx="15602364" cy="98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9"/>
              </a:lnSpc>
            </a:pPr>
            <a:r>
              <a:rPr lang="en-US" sz="2699">
                <a:solidFill>
                  <a:srgbClr val="FFFAFA"/>
                </a:solidFill>
                <a:latin typeface="Aileron Bold"/>
              </a:rPr>
              <a:t>Feature Selection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FFFAFA"/>
                </a:solidFill>
                <a:latin typeface="Aileron"/>
              </a:rPr>
              <a:t>Selecting features based on information gain (mutual_info_regression) and correlation matrix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0352" y="8547956"/>
            <a:ext cx="5691131" cy="1559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7"/>
              </a:lnSpc>
              <a:spcBef>
                <a:spcPct val="0"/>
              </a:spcBef>
            </a:pPr>
            <a:r>
              <a:rPr lang="en-US" sz="3197" u="none" strike="noStrike">
                <a:solidFill>
                  <a:srgbClr val="FFFAFA"/>
                </a:solidFill>
                <a:latin typeface="Aileron"/>
              </a:rPr>
              <a:t> It is evident that there are atleast 20 features that impact the target variable.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40634" y="2472433"/>
            <a:ext cx="4207794" cy="6501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162" lvl="1" indent="-194081">
              <a:lnSpc>
                <a:spcPts val="3272"/>
              </a:lnSpc>
              <a:buFont typeface="Arial"/>
              <a:buChar char="•"/>
            </a:pPr>
            <a:r>
              <a:rPr lang="en-US" sz="1797" u="none" strike="noStrike">
                <a:solidFill>
                  <a:srgbClr val="FFFAFA"/>
                </a:solidFill>
                <a:latin typeface="Aileron Bold"/>
              </a:rPr>
              <a:t>company_founded</a:t>
            </a:r>
          </a:p>
          <a:p>
            <a:pPr marL="388162" lvl="1" indent="-194081">
              <a:lnSpc>
                <a:spcPts val="3272"/>
              </a:lnSpc>
              <a:buFont typeface="Arial"/>
              <a:buChar char="•"/>
            </a:pPr>
            <a:r>
              <a:rPr lang="en-US" sz="1797" u="none" strike="noStrike">
                <a:solidFill>
                  <a:srgbClr val="FFFAFA"/>
                </a:solidFill>
                <a:latin typeface="Aileron Bold"/>
              </a:rPr>
              <a:t>company_rating</a:t>
            </a:r>
          </a:p>
          <a:p>
            <a:pPr marL="388162" lvl="1" indent="-194081">
              <a:lnSpc>
                <a:spcPts val="3272"/>
              </a:lnSpc>
              <a:buFont typeface="Arial"/>
              <a:buChar char="•"/>
            </a:pPr>
            <a:r>
              <a:rPr lang="en-US" sz="1797" u="none" strike="noStrike">
                <a:solidFill>
                  <a:srgbClr val="FFFAFA"/>
                </a:solidFill>
                <a:latin typeface="Aileron Bold"/>
              </a:rPr>
              <a:t>job_title_data scientist</a:t>
            </a:r>
          </a:p>
          <a:p>
            <a:pPr marL="388162" lvl="1" indent="-194081">
              <a:lnSpc>
                <a:spcPts val="3272"/>
              </a:lnSpc>
              <a:buFont typeface="Arial"/>
              <a:buChar char="•"/>
            </a:pPr>
            <a:r>
              <a:rPr lang="en-US" sz="1797" u="none" strike="noStrike">
                <a:solidFill>
                  <a:srgbClr val="FFFAFA"/>
                </a:solidFill>
                <a:latin typeface="Aileron Bold"/>
              </a:rPr>
              <a:t>job_title_data analyst</a:t>
            </a:r>
          </a:p>
          <a:p>
            <a:pPr marL="388162" lvl="1" indent="-194081">
              <a:lnSpc>
                <a:spcPts val="3272"/>
              </a:lnSpc>
              <a:buFont typeface="Arial"/>
              <a:buChar char="•"/>
            </a:pPr>
            <a:r>
              <a:rPr lang="en-US" sz="1797" u="none" strike="noStrike">
                <a:solidFill>
                  <a:srgbClr val="FFFAFA"/>
                </a:solidFill>
                <a:latin typeface="Aileron Bold"/>
              </a:rPr>
              <a:t>competitors </a:t>
            </a:r>
          </a:p>
          <a:p>
            <a:pPr marL="388162" lvl="1" indent="-194081">
              <a:lnSpc>
                <a:spcPts val="3272"/>
              </a:lnSpc>
              <a:buFont typeface="Arial"/>
              <a:buChar char="•"/>
            </a:pPr>
            <a:r>
              <a:rPr lang="en-US" sz="1797" u="none" strike="noStrike">
                <a:solidFill>
                  <a:srgbClr val="FFFAFA"/>
                </a:solidFill>
                <a:latin typeface="Aileron Bold"/>
              </a:rPr>
              <a:t>python_job </a:t>
            </a:r>
          </a:p>
          <a:p>
            <a:pPr marL="388162" lvl="1" indent="-194081">
              <a:lnSpc>
                <a:spcPts val="3272"/>
              </a:lnSpc>
              <a:buFont typeface="Arial"/>
              <a:buChar char="•"/>
            </a:pPr>
            <a:r>
              <a:rPr lang="en-US" sz="1797" u="none" strike="noStrike">
                <a:solidFill>
                  <a:srgbClr val="FFFAFA"/>
                </a:solidFill>
                <a:latin typeface="Aileron Bold"/>
              </a:rPr>
              <a:t>job_seniority</a:t>
            </a:r>
          </a:p>
          <a:p>
            <a:pPr marL="388162" lvl="1" indent="-194081">
              <a:lnSpc>
                <a:spcPts val="3272"/>
              </a:lnSpc>
              <a:buFont typeface="Arial"/>
              <a:buChar char="•"/>
            </a:pPr>
            <a:r>
              <a:rPr lang="en-US" sz="1797" u="none" strike="noStrike">
                <a:solidFill>
                  <a:srgbClr val="FFFAFA"/>
                </a:solidFill>
                <a:latin typeface="Aileron Bold"/>
              </a:rPr>
              <a:t>job_in_headquarters</a:t>
            </a:r>
          </a:p>
          <a:p>
            <a:pPr marL="388162" lvl="1" indent="-194081">
              <a:lnSpc>
                <a:spcPts val="3272"/>
              </a:lnSpc>
              <a:buFont typeface="Arial"/>
              <a:buChar char="•"/>
            </a:pPr>
            <a:r>
              <a:rPr lang="en-US" sz="1797" u="none" strike="noStrike">
                <a:solidFill>
                  <a:srgbClr val="FFFAFA"/>
                </a:solidFill>
                <a:latin typeface="Aileron Bold"/>
              </a:rPr>
              <a:t>sql_job </a:t>
            </a:r>
          </a:p>
          <a:p>
            <a:pPr marL="388162" lvl="1" indent="-194081">
              <a:lnSpc>
                <a:spcPts val="3272"/>
              </a:lnSpc>
              <a:buFont typeface="Arial"/>
              <a:buChar char="•"/>
            </a:pPr>
            <a:r>
              <a:rPr lang="en-US" sz="1797" u="none" strike="noStrike">
                <a:solidFill>
                  <a:srgbClr val="FFFAFA"/>
                </a:solidFill>
                <a:latin typeface="Aileron Bold"/>
              </a:rPr>
              <a:t>sector_Health Care</a:t>
            </a:r>
          </a:p>
          <a:p>
            <a:pPr marL="388162" lvl="1" indent="-194081">
              <a:lnSpc>
                <a:spcPts val="3272"/>
              </a:lnSpc>
              <a:buFont typeface="Arial"/>
              <a:buChar char="•"/>
            </a:pPr>
            <a:r>
              <a:rPr lang="en-US" sz="1797" u="none" strike="noStrike">
                <a:solidFill>
                  <a:srgbClr val="FFFAFA"/>
                </a:solidFill>
                <a:latin typeface="Aileron Bold"/>
              </a:rPr>
              <a:t>tableau_job</a:t>
            </a:r>
          </a:p>
          <a:p>
            <a:pPr marL="388162" lvl="1" indent="-194081">
              <a:lnSpc>
                <a:spcPts val="3272"/>
              </a:lnSpc>
              <a:buFont typeface="Arial"/>
              <a:buChar char="•"/>
            </a:pPr>
            <a:r>
              <a:rPr lang="en-US" sz="1797" u="none" strike="noStrike">
                <a:solidFill>
                  <a:srgbClr val="FFFAFA"/>
                </a:solidFill>
                <a:latin typeface="Aileron Bold"/>
              </a:rPr>
              <a:t>sector_Business Services </a:t>
            </a:r>
          </a:p>
          <a:p>
            <a:pPr marL="388162" lvl="1" indent="-194081">
              <a:lnSpc>
                <a:spcPts val="3272"/>
              </a:lnSpc>
              <a:buFont typeface="Arial"/>
              <a:buChar char="•"/>
            </a:pPr>
            <a:r>
              <a:rPr lang="en-US" sz="1797" u="none" strike="noStrike">
                <a:solidFill>
                  <a:srgbClr val="FFFAFA"/>
                </a:solidFill>
                <a:latin typeface="Aileron Bold"/>
              </a:rPr>
              <a:t>excel_job</a:t>
            </a:r>
          </a:p>
          <a:p>
            <a:pPr marL="388162" lvl="1" indent="-194081">
              <a:lnSpc>
                <a:spcPts val="3272"/>
              </a:lnSpc>
              <a:buFont typeface="Arial"/>
              <a:buChar char="•"/>
            </a:pPr>
            <a:r>
              <a:rPr lang="en-US" sz="1797" u="none" strike="noStrike">
                <a:solidFill>
                  <a:srgbClr val="FFFAFA"/>
                </a:solidFill>
                <a:latin typeface="Aileron Bold"/>
              </a:rPr>
              <a:t>sector_Information Technology</a:t>
            </a:r>
          </a:p>
          <a:p>
            <a:pPr marL="388162" lvl="1" indent="-194081">
              <a:lnSpc>
                <a:spcPts val="3272"/>
              </a:lnSpc>
              <a:buFont typeface="Arial"/>
              <a:buChar char="•"/>
            </a:pPr>
            <a:r>
              <a:rPr lang="en-US" sz="1797" u="none" strike="noStrike">
                <a:solidFill>
                  <a:srgbClr val="FFFAFA"/>
                </a:solidFill>
                <a:latin typeface="Aileron Bold"/>
              </a:rPr>
              <a:t>sector_Biotech &amp; Pharmaceuticals</a:t>
            </a:r>
          </a:p>
          <a:p>
            <a:pPr marL="366572" lvl="1" indent="-183286">
              <a:lnSpc>
                <a:spcPts val="3090"/>
              </a:lnSpc>
              <a:buFont typeface="Arial"/>
              <a:buChar char="•"/>
            </a:pPr>
            <a:r>
              <a:rPr lang="en-US" sz="1697" u="none" strike="noStrike">
                <a:solidFill>
                  <a:srgbClr val="FFFAFA"/>
                </a:solidFill>
                <a:latin typeface="Aileron Bold"/>
              </a:rPr>
              <a:t>sector_Insurance</a:t>
            </a:r>
          </a:p>
        </p:txBody>
      </p:sp>
    </p:spTree>
  </p:cSld>
  <p:clrMapOvr>
    <a:masterClrMapping/>
  </p:clrMapOvr>
  <p:transition>
    <p:circl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A3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21321" y="2661971"/>
            <a:ext cx="5791769" cy="7473251"/>
          </a:xfrm>
          <a:custGeom>
            <a:avLst/>
            <a:gdLst/>
            <a:ahLst/>
            <a:cxnLst/>
            <a:rect l="l" t="t" r="r" b="b"/>
            <a:pathLst>
              <a:path w="5791769" h="7473251">
                <a:moveTo>
                  <a:pt x="0" y="0"/>
                </a:moveTo>
                <a:lnTo>
                  <a:pt x="5791770" y="0"/>
                </a:lnTo>
                <a:lnTo>
                  <a:pt x="5791770" y="7473251"/>
                </a:lnTo>
                <a:lnTo>
                  <a:pt x="0" y="7473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-10800000">
            <a:off x="-83667" y="-1313111"/>
            <a:ext cx="18455333" cy="5685086"/>
          </a:xfrm>
          <a:custGeom>
            <a:avLst/>
            <a:gdLst/>
            <a:ahLst/>
            <a:cxnLst/>
            <a:rect l="l" t="t" r="r" b="b"/>
            <a:pathLst>
              <a:path w="18455333" h="5685086">
                <a:moveTo>
                  <a:pt x="0" y="0"/>
                </a:moveTo>
                <a:lnTo>
                  <a:pt x="18455334" y="0"/>
                </a:lnTo>
                <a:lnTo>
                  <a:pt x="18455334" y="5685086"/>
                </a:lnTo>
                <a:lnTo>
                  <a:pt x="0" y="5685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805" b="-87725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028700" y="4195391"/>
            <a:ext cx="6039381" cy="5939831"/>
          </a:xfrm>
          <a:custGeom>
            <a:avLst/>
            <a:gdLst/>
            <a:ahLst/>
            <a:cxnLst/>
            <a:rect l="l" t="t" r="r" b="b"/>
            <a:pathLst>
              <a:path w="6039381" h="5939831">
                <a:moveTo>
                  <a:pt x="0" y="0"/>
                </a:moveTo>
                <a:lnTo>
                  <a:pt x="6039381" y="0"/>
                </a:lnTo>
                <a:lnTo>
                  <a:pt x="6039381" y="5939831"/>
                </a:lnTo>
                <a:lnTo>
                  <a:pt x="0" y="59398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7552728" y="6494287"/>
            <a:ext cx="10797570" cy="1229262"/>
          </a:xfrm>
          <a:custGeom>
            <a:avLst/>
            <a:gdLst/>
            <a:ahLst/>
            <a:cxnLst/>
            <a:rect l="l" t="t" r="r" b="b"/>
            <a:pathLst>
              <a:path w="10797570" h="1229262">
                <a:moveTo>
                  <a:pt x="0" y="0"/>
                </a:moveTo>
                <a:lnTo>
                  <a:pt x="10797570" y="0"/>
                </a:lnTo>
                <a:lnTo>
                  <a:pt x="10797570" y="1229262"/>
                </a:lnTo>
                <a:lnTo>
                  <a:pt x="0" y="122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-1829302" y="491744"/>
            <a:ext cx="16727480" cy="1283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04"/>
              </a:lnSpc>
            </a:pPr>
            <a:r>
              <a:rPr lang="en-US" sz="9800" spc="-392">
                <a:solidFill>
                  <a:srgbClr val="FFFAFA"/>
                </a:solidFill>
                <a:latin typeface="TT Hoves"/>
              </a:rPr>
              <a:t>Feature Engineering (cont)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76270" y="2464943"/>
            <a:ext cx="4287615" cy="40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>
              <a:lnSpc>
                <a:spcPts val="3099"/>
              </a:lnSpc>
              <a:buFont typeface="Arial"/>
              <a:buChar char="•"/>
            </a:pPr>
            <a:r>
              <a:rPr lang="en-US" sz="3099">
                <a:solidFill>
                  <a:srgbClr val="FFFAFA"/>
                </a:solidFill>
                <a:latin typeface="Aileron Bold"/>
              </a:rPr>
              <a:t>DIMENSIONALITY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0981" y="3107267"/>
            <a:ext cx="4831442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89"/>
              </a:lnSpc>
            </a:pPr>
            <a:r>
              <a:rPr lang="en-US" sz="2299">
                <a:solidFill>
                  <a:srgbClr val="FFFAFA"/>
                </a:solidFill>
                <a:latin typeface="Aileron"/>
              </a:rPr>
              <a:t>Reduced via Feature Selection.</a:t>
            </a:r>
          </a:p>
          <a:p>
            <a:pPr algn="just">
              <a:lnSpc>
                <a:spcPts val="2989"/>
              </a:lnSpc>
            </a:pPr>
            <a:endParaRPr lang="en-US" sz="2299">
              <a:solidFill>
                <a:srgbClr val="FFFAFA"/>
              </a:solidFill>
              <a:latin typeface="Aileron"/>
            </a:endParaRPr>
          </a:p>
          <a:p>
            <a:pPr algn="just">
              <a:lnSpc>
                <a:spcPts val="2989"/>
              </a:lnSpc>
            </a:pPr>
            <a:endParaRPr lang="en-US" sz="2299">
              <a:solidFill>
                <a:srgbClr val="FFFAFA"/>
              </a:solidFill>
              <a:latin typeface="Ailero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949465" y="4337736"/>
            <a:ext cx="10004096" cy="1537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7"/>
              </a:lnSpc>
              <a:spcBef>
                <a:spcPct val="0"/>
              </a:spcBef>
            </a:pPr>
            <a:r>
              <a:rPr lang="en-US" sz="3197">
                <a:solidFill>
                  <a:srgbClr val="FFFAFA"/>
                </a:solidFill>
                <a:latin typeface="Aileron"/>
              </a:rPr>
              <a:t>Implemented feature selection to manage dimensionality and eliminated multicollinearity by excluding correlated predictors.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49465" y="2642921"/>
            <a:ext cx="4831442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89"/>
              </a:lnSpc>
            </a:pPr>
            <a:endParaRPr/>
          </a:p>
          <a:p>
            <a:pPr algn="just">
              <a:lnSpc>
                <a:spcPts val="2989"/>
              </a:lnSpc>
            </a:pPr>
            <a:r>
              <a:rPr lang="en-US" sz="2299">
                <a:solidFill>
                  <a:srgbClr val="FFFAFA"/>
                </a:solidFill>
                <a:latin typeface="Aileron"/>
              </a:rPr>
              <a:t>Addressed Multicollinearity.</a:t>
            </a:r>
          </a:p>
          <a:p>
            <a:pPr algn="just">
              <a:lnSpc>
                <a:spcPts val="2989"/>
              </a:lnSpc>
            </a:pPr>
            <a:endParaRPr lang="en-US" sz="2299">
              <a:solidFill>
                <a:srgbClr val="FFFAFA"/>
              </a:solidFill>
              <a:latin typeface="Ailero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585449" y="2464943"/>
            <a:ext cx="4196611" cy="40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>
              <a:lnSpc>
                <a:spcPts val="3099"/>
              </a:lnSpc>
              <a:buFont typeface="Arial"/>
              <a:buChar char="•"/>
            </a:pPr>
            <a:r>
              <a:rPr lang="en-US" sz="3099">
                <a:solidFill>
                  <a:srgbClr val="FFFAFA"/>
                </a:solidFill>
                <a:latin typeface="Aileron Bold"/>
              </a:rPr>
              <a:t> CHALLENGES</a:t>
            </a:r>
          </a:p>
        </p:txBody>
      </p:sp>
    </p:spTree>
  </p:cSld>
  <p:clrMapOvr>
    <a:masterClrMapping/>
  </p:clrMapOvr>
  <p:transition>
    <p:cover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64" y="-152084"/>
            <a:ext cx="7086367" cy="10591167"/>
            <a:chOff x="0" y="0"/>
            <a:chExt cx="1866368" cy="27894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6368" cy="2789443"/>
            </a:xfrm>
            <a:custGeom>
              <a:avLst/>
              <a:gdLst/>
              <a:ahLst/>
              <a:cxnLst/>
              <a:rect l="l" t="t" r="r" b="b"/>
              <a:pathLst>
                <a:path w="1866368" h="2789443">
                  <a:moveTo>
                    <a:pt x="0" y="0"/>
                  </a:moveTo>
                  <a:lnTo>
                    <a:pt x="1866368" y="0"/>
                  </a:lnTo>
                  <a:lnTo>
                    <a:pt x="1866368" y="2789443"/>
                  </a:lnTo>
                  <a:lnTo>
                    <a:pt x="0" y="2789443"/>
                  </a:lnTo>
                  <a:close/>
                </a:path>
              </a:pathLst>
            </a:custGeom>
            <a:solidFill>
              <a:srgbClr val="2DA3D6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866368" cy="2846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94643" y="870146"/>
            <a:ext cx="2330393" cy="2391266"/>
            <a:chOff x="0" y="0"/>
            <a:chExt cx="3107191" cy="31883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07191" cy="3188355"/>
            </a:xfrm>
            <a:custGeom>
              <a:avLst/>
              <a:gdLst/>
              <a:ahLst/>
              <a:cxnLst/>
              <a:rect l="l" t="t" r="r" b="b"/>
              <a:pathLst>
                <a:path w="3107191" h="3188355">
                  <a:moveTo>
                    <a:pt x="0" y="0"/>
                  </a:moveTo>
                  <a:lnTo>
                    <a:pt x="3107191" y="0"/>
                  </a:lnTo>
                  <a:lnTo>
                    <a:pt x="3107191" y="3188355"/>
                  </a:lnTo>
                  <a:lnTo>
                    <a:pt x="0" y="3188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306" r="-1306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59216" y="345316"/>
              <a:ext cx="1588759" cy="492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3"/>
                </a:lnSpc>
              </a:pPr>
              <a:r>
                <a:rPr lang="en-US" sz="1423">
                  <a:solidFill>
                    <a:srgbClr val="2DA3D6"/>
                  </a:solidFill>
                  <a:latin typeface="TT Hoves Bold"/>
                </a:rPr>
                <a:t>LINEAR</a:t>
              </a:r>
            </a:p>
            <a:p>
              <a:pPr marL="0" lvl="0" indent="0" algn="ctr">
                <a:lnSpc>
                  <a:spcPts val="1423"/>
                </a:lnSpc>
                <a:spcBef>
                  <a:spcPct val="0"/>
                </a:spcBef>
              </a:pPr>
              <a:r>
                <a:rPr lang="en-US" sz="1423">
                  <a:solidFill>
                    <a:srgbClr val="2DA3D6"/>
                  </a:solidFill>
                  <a:latin typeface="TT Hoves Bold"/>
                </a:rPr>
                <a:t>REGRESSION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08820" y="1225289"/>
              <a:ext cx="2162317" cy="1012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70"/>
                </a:lnSpc>
              </a:pPr>
              <a:r>
                <a:rPr lang="en-US" sz="1478">
                  <a:solidFill>
                    <a:srgbClr val="2DA3D6"/>
                  </a:solidFill>
                  <a:latin typeface="Aileron"/>
                </a:rPr>
                <a:t>R2 = 0.3034</a:t>
              </a:r>
            </a:p>
            <a:p>
              <a:pPr>
                <a:lnSpc>
                  <a:spcPts val="2070"/>
                </a:lnSpc>
              </a:pPr>
              <a:r>
                <a:rPr lang="en-US" sz="1478">
                  <a:solidFill>
                    <a:srgbClr val="2DA3D6"/>
                  </a:solidFill>
                  <a:latin typeface="Aileron"/>
                </a:rPr>
                <a:t>MSE = 747.6485</a:t>
              </a:r>
            </a:p>
            <a:p>
              <a:pPr>
                <a:lnSpc>
                  <a:spcPts val="2070"/>
                </a:lnSpc>
                <a:spcBef>
                  <a:spcPct val="0"/>
                </a:spcBef>
              </a:pPr>
              <a:r>
                <a:rPr lang="en-US" sz="1478">
                  <a:solidFill>
                    <a:srgbClr val="2DA3D6"/>
                  </a:solidFill>
                  <a:latin typeface="Aileron"/>
                </a:rPr>
                <a:t>MAE = 20.4776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67509" y="2922595"/>
            <a:ext cx="5727170" cy="3731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3"/>
              </a:lnSpc>
            </a:pPr>
            <a:r>
              <a:rPr lang="en-US" sz="9799" spc="-391">
                <a:solidFill>
                  <a:srgbClr val="FFFAFA"/>
                </a:solidFill>
                <a:latin typeface="TT Hoves"/>
              </a:rPr>
              <a:t>Model Building &amp; Evaluation</a:t>
            </a:r>
          </a:p>
        </p:txBody>
      </p:sp>
      <p:sp>
        <p:nvSpPr>
          <p:cNvPr id="10" name="Freeform 10"/>
          <p:cNvSpPr/>
          <p:nvPr/>
        </p:nvSpPr>
        <p:spPr>
          <a:xfrm rot="-10800000">
            <a:off x="-1486002" y="7871071"/>
            <a:ext cx="5509701" cy="5429268"/>
          </a:xfrm>
          <a:custGeom>
            <a:avLst/>
            <a:gdLst/>
            <a:ahLst/>
            <a:cxnLst/>
            <a:rect l="l" t="t" r="r" b="b"/>
            <a:pathLst>
              <a:path w="5509701" h="5429268">
                <a:moveTo>
                  <a:pt x="0" y="0"/>
                </a:moveTo>
                <a:lnTo>
                  <a:pt x="5509701" y="0"/>
                </a:lnTo>
                <a:lnTo>
                  <a:pt x="5509701" y="5429268"/>
                </a:lnTo>
                <a:lnTo>
                  <a:pt x="0" y="5429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1" name="Group 11"/>
          <p:cNvGrpSpPr/>
          <p:nvPr/>
        </p:nvGrpSpPr>
        <p:grpSpPr>
          <a:xfrm>
            <a:off x="12989034" y="166841"/>
            <a:ext cx="4270266" cy="4385957"/>
            <a:chOff x="0" y="0"/>
            <a:chExt cx="5693689" cy="58479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693689" cy="5847943"/>
            </a:xfrm>
            <a:custGeom>
              <a:avLst/>
              <a:gdLst/>
              <a:ahLst/>
              <a:cxnLst/>
              <a:rect l="l" t="t" r="r" b="b"/>
              <a:pathLst>
                <a:path w="5693689" h="5847943">
                  <a:moveTo>
                    <a:pt x="0" y="0"/>
                  </a:moveTo>
                  <a:lnTo>
                    <a:pt x="5693689" y="0"/>
                  </a:lnTo>
                  <a:lnTo>
                    <a:pt x="5693689" y="5847943"/>
                  </a:lnTo>
                  <a:lnTo>
                    <a:pt x="0" y="5847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354" r="-1354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91205" y="628029"/>
              <a:ext cx="2911279" cy="907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09"/>
                </a:lnSpc>
                <a:spcBef>
                  <a:spcPct val="0"/>
                </a:spcBef>
              </a:pPr>
              <a:r>
                <a:rPr lang="en-US" sz="2609">
                  <a:solidFill>
                    <a:srgbClr val="2DA3D6"/>
                  </a:solidFill>
                  <a:latin typeface="TT Hoves Bold"/>
                </a:rPr>
                <a:t>RANDOM FOREST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83677" y="2146055"/>
              <a:ext cx="3962279" cy="1856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793"/>
                </a:lnSpc>
              </a:pPr>
              <a:r>
                <a:rPr lang="en-US" sz="2709">
                  <a:solidFill>
                    <a:srgbClr val="2DA3D6"/>
                  </a:solidFill>
                  <a:latin typeface="Aileron"/>
                </a:rPr>
                <a:t>R2 = 0.6545</a:t>
              </a:r>
            </a:p>
            <a:p>
              <a:pPr algn="just">
                <a:lnSpc>
                  <a:spcPts val="3793"/>
                </a:lnSpc>
              </a:pPr>
              <a:r>
                <a:rPr lang="en-US" sz="2709">
                  <a:solidFill>
                    <a:srgbClr val="2DA3D6"/>
                  </a:solidFill>
                  <a:latin typeface="Aileron"/>
                </a:rPr>
                <a:t>MSE = 370.6757</a:t>
              </a:r>
            </a:p>
            <a:p>
              <a:pPr algn="just">
                <a:lnSpc>
                  <a:spcPts val="3793"/>
                </a:lnSpc>
                <a:spcBef>
                  <a:spcPct val="0"/>
                </a:spcBef>
              </a:pPr>
              <a:r>
                <a:rPr lang="en-US" sz="2709">
                  <a:solidFill>
                    <a:srgbClr val="2DA3D6"/>
                  </a:solidFill>
                  <a:latin typeface="Aileron"/>
                </a:rPr>
                <a:t>MAE = 12.5351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708575" y="7495042"/>
            <a:ext cx="1737556" cy="1650706"/>
            <a:chOff x="0" y="0"/>
            <a:chExt cx="2316741" cy="220094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16741" cy="2200942"/>
            </a:xfrm>
            <a:custGeom>
              <a:avLst/>
              <a:gdLst/>
              <a:ahLst/>
              <a:cxnLst/>
              <a:rect l="l" t="t" r="r" b="b"/>
              <a:pathLst>
                <a:path w="2316741" h="2200942">
                  <a:moveTo>
                    <a:pt x="0" y="0"/>
                  </a:moveTo>
                  <a:lnTo>
                    <a:pt x="2316741" y="0"/>
                  </a:lnTo>
                  <a:lnTo>
                    <a:pt x="2316741" y="2200942"/>
                  </a:lnTo>
                  <a:lnTo>
                    <a:pt x="0" y="2200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2630" b="-2630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81053" y="261463"/>
              <a:ext cx="1215930" cy="198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89"/>
                </a:lnSpc>
                <a:spcBef>
                  <a:spcPct val="0"/>
                </a:spcBef>
              </a:pPr>
              <a:r>
                <a:rPr lang="en-US" sz="1089">
                  <a:solidFill>
                    <a:srgbClr val="2DA3D6"/>
                  </a:solidFill>
                  <a:latin typeface="TT Hoves Bold"/>
                </a:rPr>
                <a:t>SVM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42232" y="766382"/>
              <a:ext cx="1654892" cy="781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84"/>
                </a:lnSpc>
              </a:pPr>
              <a:r>
                <a:rPr lang="en-US" sz="1131">
                  <a:solidFill>
                    <a:srgbClr val="2DA3D6"/>
                  </a:solidFill>
                  <a:latin typeface="Aileron"/>
                </a:rPr>
                <a:t>R2 = 0.1194</a:t>
              </a:r>
            </a:p>
            <a:p>
              <a:pPr>
                <a:lnSpc>
                  <a:spcPts val="1584"/>
                </a:lnSpc>
              </a:pPr>
              <a:r>
                <a:rPr lang="en-US" sz="1131">
                  <a:solidFill>
                    <a:srgbClr val="2DA3D6"/>
                  </a:solidFill>
                  <a:latin typeface="Aileron"/>
                </a:rPr>
                <a:t>MSE = 945.1463</a:t>
              </a:r>
            </a:p>
            <a:p>
              <a:pPr>
                <a:lnSpc>
                  <a:spcPts val="1584"/>
                </a:lnSpc>
                <a:spcBef>
                  <a:spcPct val="0"/>
                </a:spcBef>
              </a:pPr>
              <a:r>
                <a:rPr lang="en-US" sz="1131">
                  <a:solidFill>
                    <a:srgbClr val="2DA3D6"/>
                  </a:solidFill>
                  <a:latin typeface="Aileron"/>
                </a:rPr>
                <a:t>MAE = 21.8070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994157" y="6920677"/>
            <a:ext cx="3261758" cy="3098723"/>
            <a:chOff x="0" y="0"/>
            <a:chExt cx="4349011" cy="41316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349011" cy="4131631"/>
            </a:xfrm>
            <a:custGeom>
              <a:avLst/>
              <a:gdLst/>
              <a:ahLst/>
              <a:cxnLst/>
              <a:rect l="l" t="t" r="r" b="b"/>
              <a:pathLst>
                <a:path w="4349011" h="4131631">
                  <a:moveTo>
                    <a:pt x="0" y="0"/>
                  </a:moveTo>
                  <a:lnTo>
                    <a:pt x="4349011" y="0"/>
                  </a:lnTo>
                  <a:lnTo>
                    <a:pt x="4349011" y="4131631"/>
                  </a:lnTo>
                  <a:lnTo>
                    <a:pt x="0" y="41316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2630" b="-2630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47363" y="781794"/>
              <a:ext cx="2223723" cy="360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93"/>
                </a:lnSpc>
                <a:spcBef>
                  <a:spcPct val="0"/>
                </a:spcBef>
              </a:pPr>
              <a:r>
                <a:rPr lang="en-US" sz="1993">
                  <a:solidFill>
                    <a:srgbClr val="2DA3D6"/>
                  </a:solidFill>
                  <a:latin typeface="TT Hoves Bold"/>
                </a:rPr>
                <a:t>KNEIGHBORS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26307" y="1724989"/>
              <a:ext cx="3026508" cy="1415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97"/>
                </a:lnSpc>
              </a:pPr>
              <a:r>
                <a:rPr lang="en-US" sz="2069">
                  <a:solidFill>
                    <a:srgbClr val="2DA3D6"/>
                  </a:solidFill>
                  <a:latin typeface="Aileron"/>
                </a:rPr>
                <a:t>R2 = 0.3861</a:t>
              </a:r>
            </a:p>
            <a:p>
              <a:pPr>
                <a:lnSpc>
                  <a:spcPts val="2897"/>
                </a:lnSpc>
              </a:pPr>
              <a:r>
                <a:rPr lang="en-US" sz="2069">
                  <a:solidFill>
                    <a:srgbClr val="2DA3D6"/>
                  </a:solidFill>
                  <a:latin typeface="Aileron"/>
                </a:rPr>
                <a:t>MSE = 658.9004</a:t>
              </a:r>
            </a:p>
            <a:p>
              <a:pPr>
                <a:lnSpc>
                  <a:spcPts val="2897"/>
                </a:lnSpc>
                <a:spcBef>
                  <a:spcPct val="0"/>
                </a:spcBef>
              </a:pPr>
              <a:r>
                <a:rPr lang="en-US" sz="2069">
                  <a:solidFill>
                    <a:srgbClr val="2DA3D6"/>
                  </a:solidFill>
                  <a:latin typeface="Aileron"/>
                </a:rPr>
                <a:t>MAE = 17.6510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929220" y="4800884"/>
            <a:ext cx="3746479" cy="3844343"/>
            <a:chOff x="0" y="0"/>
            <a:chExt cx="4995306" cy="512579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95306" cy="5125790"/>
            </a:xfrm>
            <a:custGeom>
              <a:avLst/>
              <a:gdLst/>
              <a:ahLst/>
              <a:cxnLst/>
              <a:rect l="l" t="t" r="r" b="b"/>
              <a:pathLst>
                <a:path w="4995306" h="5125790">
                  <a:moveTo>
                    <a:pt x="0" y="0"/>
                  </a:moveTo>
                  <a:lnTo>
                    <a:pt x="4995306" y="0"/>
                  </a:lnTo>
                  <a:lnTo>
                    <a:pt x="4995306" y="5125790"/>
                  </a:lnTo>
                  <a:lnTo>
                    <a:pt x="0" y="5125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306" r="-1306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220561" y="547312"/>
              <a:ext cx="2554184" cy="799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89"/>
                </a:lnSpc>
                <a:spcBef>
                  <a:spcPct val="0"/>
                </a:spcBef>
              </a:pPr>
              <a:r>
                <a:rPr lang="en-US" sz="2289">
                  <a:solidFill>
                    <a:srgbClr val="2DA3D6"/>
                  </a:solidFill>
                  <a:latin typeface="TT Hoves Bold"/>
                </a:rPr>
                <a:t>GRADIENT BOOSTING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158695" y="1934931"/>
              <a:ext cx="3476269" cy="1630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28"/>
                </a:lnSpc>
              </a:pPr>
              <a:r>
                <a:rPr lang="en-US" sz="2377">
                  <a:solidFill>
                    <a:srgbClr val="2DA3D6"/>
                  </a:solidFill>
                  <a:latin typeface="Aileron"/>
                </a:rPr>
                <a:t>R2 = 0.4627</a:t>
              </a:r>
            </a:p>
            <a:p>
              <a:pPr>
                <a:lnSpc>
                  <a:spcPts val="3328"/>
                </a:lnSpc>
              </a:pPr>
              <a:r>
                <a:rPr lang="en-US" sz="2377">
                  <a:solidFill>
                    <a:srgbClr val="2DA3D6"/>
                  </a:solidFill>
                  <a:latin typeface="Aileron"/>
                </a:rPr>
                <a:t>MSE = 576.6693</a:t>
              </a:r>
            </a:p>
            <a:p>
              <a:pPr>
                <a:lnSpc>
                  <a:spcPts val="3328"/>
                </a:lnSpc>
                <a:spcBef>
                  <a:spcPct val="0"/>
                </a:spcBef>
              </a:pPr>
              <a:r>
                <a:rPr lang="en-US" sz="2377">
                  <a:solidFill>
                    <a:srgbClr val="2DA3D6"/>
                  </a:solidFill>
                  <a:latin typeface="Aileron"/>
                </a:rPr>
                <a:t>MAE = 18.02149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496590" y="4015915"/>
            <a:ext cx="2161526" cy="2224103"/>
            <a:chOff x="0" y="0"/>
            <a:chExt cx="2882035" cy="296547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882035" cy="2965471"/>
            </a:xfrm>
            <a:custGeom>
              <a:avLst/>
              <a:gdLst/>
              <a:ahLst/>
              <a:cxnLst/>
              <a:rect l="l" t="t" r="r" b="b"/>
              <a:pathLst>
                <a:path w="2882035" h="2965471">
                  <a:moveTo>
                    <a:pt x="0" y="0"/>
                  </a:moveTo>
                  <a:lnTo>
                    <a:pt x="2882035" y="0"/>
                  </a:lnTo>
                  <a:lnTo>
                    <a:pt x="2882035" y="2965471"/>
                  </a:lnTo>
                  <a:lnTo>
                    <a:pt x="0" y="2965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447" r="-1447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04201" y="322364"/>
              <a:ext cx="1473633" cy="454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20"/>
                </a:lnSpc>
              </a:pPr>
              <a:r>
                <a:rPr lang="en-US" sz="1320">
                  <a:solidFill>
                    <a:srgbClr val="2DA3D6"/>
                  </a:solidFill>
                  <a:latin typeface="TT Hoves Bold"/>
                </a:rPr>
                <a:t>LASSO</a:t>
              </a:r>
            </a:p>
            <a:p>
              <a:pPr marL="0" lvl="0" indent="0" algn="ctr">
                <a:lnSpc>
                  <a:spcPts val="1320"/>
                </a:lnSpc>
                <a:spcBef>
                  <a:spcPct val="0"/>
                </a:spcBef>
              </a:pPr>
              <a:r>
                <a:rPr lang="en-US" sz="1320">
                  <a:solidFill>
                    <a:srgbClr val="2DA3D6"/>
                  </a:solidFill>
                  <a:latin typeface="TT Hoves Bold"/>
                </a:rPr>
                <a:t>REGRESSION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04201" y="1060390"/>
              <a:ext cx="2005629" cy="941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20"/>
                </a:lnSpc>
              </a:pPr>
              <a:r>
                <a:rPr lang="en-US" sz="1371">
                  <a:solidFill>
                    <a:srgbClr val="2DA3D6"/>
                  </a:solidFill>
                  <a:latin typeface="Aileron"/>
                </a:rPr>
                <a:t>R2 = 0.2801</a:t>
              </a:r>
            </a:p>
            <a:p>
              <a:pPr>
                <a:lnSpc>
                  <a:spcPts val="1920"/>
                </a:lnSpc>
              </a:pPr>
              <a:r>
                <a:rPr lang="en-US" sz="1371">
                  <a:solidFill>
                    <a:srgbClr val="2DA3D6"/>
                  </a:solidFill>
                  <a:latin typeface="Aileron"/>
                </a:rPr>
                <a:t>MSE = 772.6367</a:t>
              </a:r>
            </a:p>
            <a:p>
              <a:pPr>
                <a:lnSpc>
                  <a:spcPts val="1920"/>
                </a:lnSpc>
                <a:spcBef>
                  <a:spcPct val="0"/>
                </a:spcBef>
              </a:pPr>
              <a:r>
                <a:rPr lang="en-US" sz="1371">
                  <a:solidFill>
                    <a:srgbClr val="2DA3D6"/>
                  </a:solidFill>
                  <a:latin typeface="Aileron"/>
                </a:rPr>
                <a:t>MAE = 20.752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510980" y="3811773"/>
            <a:ext cx="2565376" cy="2632387"/>
            <a:chOff x="0" y="0"/>
            <a:chExt cx="3420502" cy="350985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420502" cy="3509850"/>
            </a:xfrm>
            <a:custGeom>
              <a:avLst/>
              <a:gdLst/>
              <a:ahLst/>
              <a:cxnLst/>
              <a:rect l="l" t="t" r="r" b="b"/>
              <a:pathLst>
                <a:path w="3420502" h="3509850">
                  <a:moveTo>
                    <a:pt x="0" y="0"/>
                  </a:moveTo>
                  <a:lnTo>
                    <a:pt x="3420502" y="0"/>
                  </a:lnTo>
                  <a:lnTo>
                    <a:pt x="3420502" y="3509850"/>
                  </a:lnTo>
                  <a:lnTo>
                    <a:pt x="0" y="3509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306" r="-1306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45102" y="623016"/>
              <a:ext cx="1748960" cy="535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67"/>
                </a:lnSpc>
                <a:spcBef>
                  <a:spcPct val="0"/>
                </a:spcBef>
              </a:pPr>
              <a:r>
                <a:rPr lang="en-US" sz="1567">
                  <a:solidFill>
                    <a:srgbClr val="2DA3D6"/>
                  </a:solidFill>
                  <a:latin typeface="TT Hoves Bold"/>
                </a:rPr>
                <a:t>DECISION TREE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807191" y="1608889"/>
              <a:ext cx="2380352" cy="1121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78"/>
                </a:lnSpc>
              </a:pPr>
              <a:r>
                <a:rPr lang="en-US" sz="1627">
                  <a:solidFill>
                    <a:srgbClr val="2DA3D6"/>
                  </a:solidFill>
                  <a:latin typeface="Aileron"/>
                </a:rPr>
                <a:t>R2 = 0.3669</a:t>
              </a:r>
            </a:p>
            <a:p>
              <a:pPr>
                <a:lnSpc>
                  <a:spcPts val="2278"/>
                </a:lnSpc>
              </a:pPr>
              <a:r>
                <a:rPr lang="en-US" sz="1627">
                  <a:solidFill>
                    <a:srgbClr val="2DA3D6"/>
                  </a:solidFill>
                  <a:latin typeface="Aileron"/>
                </a:rPr>
                <a:t>MSE = 679.5632</a:t>
              </a:r>
            </a:p>
            <a:p>
              <a:pPr>
                <a:lnSpc>
                  <a:spcPts val="2278"/>
                </a:lnSpc>
                <a:spcBef>
                  <a:spcPct val="0"/>
                </a:spcBef>
              </a:pPr>
              <a:r>
                <a:rPr lang="en-US" sz="1627">
                  <a:solidFill>
                    <a:srgbClr val="2DA3D6"/>
                  </a:solidFill>
                  <a:latin typeface="Aileron"/>
                </a:rPr>
                <a:t>MAE = 15.4767</a:t>
              </a:r>
            </a:p>
          </p:txBody>
        </p:sp>
      </p:grpSp>
    </p:spTree>
  </p:cSld>
  <p:clrMapOvr>
    <a:masterClrMapping/>
  </p:clrMapOvr>
  <p:transition>
    <p:circl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A3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21321" y="2661971"/>
            <a:ext cx="5791769" cy="7473251"/>
          </a:xfrm>
          <a:custGeom>
            <a:avLst/>
            <a:gdLst/>
            <a:ahLst/>
            <a:cxnLst/>
            <a:rect l="l" t="t" r="r" b="b"/>
            <a:pathLst>
              <a:path w="5791769" h="7473251">
                <a:moveTo>
                  <a:pt x="0" y="0"/>
                </a:moveTo>
                <a:lnTo>
                  <a:pt x="5791770" y="0"/>
                </a:lnTo>
                <a:lnTo>
                  <a:pt x="5791770" y="7473251"/>
                </a:lnTo>
                <a:lnTo>
                  <a:pt x="0" y="74732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-10800000">
            <a:off x="-83667" y="0"/>
            <a:ext cx="18455333" cy="5685086"/>
          </a:xfrm>
          <a:custGeom>
            <a:avLst/>
            <a:gdLst/>
            <a:ahLst/>
            <a:cxnLst/>
            <a:rect l="l" t="t" r="r" b="b"/>
            <a:pathLst>
              <a:path w="18455333" h="5685086">
                <a:moveTo>
                  <a:pt x="0" y="0"/>
                </a:moveTo>
                <a:lnTo>
                  <a:pt x="18455334" y="0"/>
                </a:lnTo>
                <a:lnTo>
                  <a:pt x="18455334" y="5685086"/>
                </a:lnTo>
                <a:lnTo>
                  <a:pt x="0" y="5685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805" b="-87725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933593" y="2495431"/>
            <a:ext cx="4231856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00"/>
              </a:lnSpc>
            </a:pPr>
            <a:r>
              <a:rPr lang="en-US" sz="2700">
                <a:solidFill>
                  <a:srgbClr val="FFFAFA"/>
                </a:solidFill>
                <a:latin typeface="Aileron Bold"/>
              </a:rPr>
              <a:t>MODEL PERFORMANCE: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40418"/>
            <a:ext cx="14200529" cy="1283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4"/>
              </a:lnSpc>
              <a:spcBef>
                <a:spcPct val="0"/>
              </a:spcBef>
            </a:pPr>
            <a:r>
              <a:rPr lang="en-US" sz="9800" spc="-392">
                <a:solidFill>
                  <a:srgbClr val="FFFAFA"/>
                </a:solidFill>
                <a:latin typeface="TT Hoves"/>
              </a:rPr>
              <a:t>Insights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75791" y="2419231"/>
            <a:ext cx="10612800" cy="1020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7"/>
              </a:lnSpc>
              <a:spcBef>
                <a:spcPct val="0"/>
              </a:spcBef>
            </a:pPr>
            <a:r>
              <a:rPr lang="en-US" sz="3197">
                <a:solidFill>
                  <a:srgbClr val="FFFAFA"/>
                </a:solidFill>
                <a:latin typeface="Aileron"/>
              </a:rPr>
              <a:t>The Random Forest outperformed other models, effectively managing the dataset's complexity.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3593" y="4408530"/>
            <a:ext cx="4231856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00"/>
              </a:lnSpc>
            </a:pPr>
            <a:r>
              <a:rPr lang="en-US" sz="2700">
                <a:solidFill>
                  <a:srgbClr val="FFFAFA"/>
                </a:solidFill>
                <a:latin typeface="Aileron Bold"/>
              </a:rPr>
              <a:t>FEATURE IMPORTANCE: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3593" y="6321630"/>
            <a:ext cx="4231856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00"/>
              </a:lnSpc>
            </a:pPr>
            <a:r>
              <a:rPr lang="en-US" sz="2700">
                <a:solidFill>
                  <a:srgbClr val="FFFAFA"/>
                </a:solidFill>
                <a:latin typeface="Aileron Bold"/>
              </a:rPr>
              <a:t>SECTOR INFLUENCE: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3593" y="8234730"/>
            <a:ext cx="4398696" cy="70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700"/>
              </a:lnSpc>
            </a:pPr>
            <a:r>
              <a:rPr lang="en-US" sz="2700">
                <a:solidFill>
                  <a:srgbClr val="FFFAFA"/>
                </a:solidFill>
                <a:latin typeface="Aileron Bold"/>
              </a:rPr>
              <a:t>COMPANY CHARACTERISTICS: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75791" y="4210992"/>
            <a:ext cx="10612800" cy="1559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7"/>
              </a:lnSpc>
              <a:spcBef>
                <a:spcPct val="0"/>
              </a:spcBef>
            </a:pPr>
            <a:r>
              <a:rPr lang="en-US" sz="3197">
                <a:solidFill>
                  <a:srgbClr val="FFFAFA"/>
                </a:solidFill>
                <a:latin typeface="Aileron"/>
              </a:rPr>
              <a:t>Certain features, such as </a:t>
            </a:r>
            <a:r>
              <a:rPr lang="en-US" sz="3197">
                <a:solidFill>
                  <a:srgbClr val="FFFAFA"/>
                </a:solidFill>
                <a:latin typeface="Aileron Bold"/>
              </a:rPr>
              <a:t>company_rating</a:t>
            </a:r>
            <a:r>
              <a:rPr lang="en-US" sz="3197">
                <a:solidFill>
                  <a:srgbClr val="FFFAFA"/>
                </a:solidFill>
                <a:latin typeface="Aileron"/>
              </a:rPr>
              <a:t>, </a:t>
            </a:r>
            <a:r>
              <a:rPr lang="en-US" sz="3197">
                <a:solidFill>
                  <a:srgbClr val="FFFAFA"/>
                </a:solidFill>
                <a:latin typeface="Aileron Bold"/>
              </a:rPr>
              <a:t>job_seniority</a:t>
            </a:r>
            <a:r>
              <a:rPr lang="en-US" sz="3197">
                <a:solidFill>
                  <a:srgbClr val="FFFAFA"/>
                </a:solidFill>
                <a:latin typeface="Aileron"/>
              </a:rPr>
              <a:t>, and specific technical skills (</a:t>
            </a:r>
            <a:r>
              <a:rPr lang="en-US" sz="3197">
                <a:solidFill>
                  <a:srgbClr val="FFFAFA"/>
                </a:solidFill>
                <a:latin typeface="Aileron Bold"/>
              </a:rPr>
              <a:t>python, sql, tableau</a:t>
            </a:r>
            <a:r>
              <a:rPr lang="en-US" sz="3197">
                <a:solidFill>
                  <a:srgbClr val="FFFAFA"/>
                </a:solidFill>
                <a:latin typeface="Aileron"/>
              </a:rPr>
              <a:t>), were significant predictors of salary.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75791" y="6137969"/>
            <a:ext cx="10612800" cy="1035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7"/>
              </a:lnSpc>
              <a:spcBef>
                <a:spcPct val="0"/>
              </a:spcBef>
            </a:pPr>
            <a:r>
              <a:rPr lang="en-US" sz="3197">
                <a:solidFill>
                  <a:srgbClr val="FFFAFA"/>
                </a:solidFill>
                <a:latin typeface="Aileron"/>
              </a:rPr>
              <a:t>The sector (e.g., </a:t>
            </a:r>
            <a:r>
              <a:rPr lang="en-US" sz="3197">
                <a:solidFill>
                  <a:srgbClr val="FFFAFA"/>
                </a:solidFill>
                <a:latin typeface="Aileron Bold"/>
              </a:rPr>
              <a:t>Information Technology, Health Care</a:t>
            </a:r>
            <a:r>
              <a:rPr lang="en-US" sz="3197">
                <a:solidFill>
                  <a:srgbClr val="FFFAFA"/>
                </a:solidFill>
                <a:latin typeface="Aileron"/>
              </a:rPr>
              <a:t>) significantly influenced salary predictions.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75791" y="8158530"/>
            <a:ext cx="10612800" cy="1559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7"/>
              </a:lnSpc>
              <a:spcBef>
                <a:spcPct val="0"/>
              </a:spcBef>
            </a:pPr>
            <a:r>
              <a:rPr lang="en-US" sz="3197">
                <a:solidFill>
                  <a:srgbClr val="FFFAFA"/>
                </a:solidFill>
                <a:latin typeface="Aileron"/>
              </a:rPr>
              <a:t>Features related to company characteristics (e.g., </a:t>
            </a:r>
            <a:r>
              <a:rPr lang="en-US" sz="3197">
                <a:solidFill>
                  <a:srgbClr val="FFFAFA"/>
                </a:solidFill>
                <a:latin typeface="Aileron Bold"/>
              </a:rPr>
              <a:t>company_founded, type of ownership)</a:t>
            </a:r>
            <a:r>
              <a:rPr lang="en-US" sz="3197">
                <a:solidFill>
                  <a:srgbClr val="FFFAFA"/>
                </a:solidFill>
                <a:latin typeface="Aileron"/>
              </a:rPr>
              <a:t> had varying degrees of influence on salary</a:t>
            </a:r>
          </a:p>
        </p:txBody>
      </p:sp>
    </p:spTree>
  </p:cSld>
  <p:clrMapOvr>
    <a:masterClrMapping/>
  </p:clrMapOvr>
  <p:transition>
    <p:push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A3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996515"/>
            <a:ext cx="18680987" cy="3369582"/>
            <a:chOff x="0" y="0"/>
            <a:chExt cx="4920095" cy="8874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20095" cy="887462"/>
            </a:xfrm>
            <a:custGeom>
              <a:avLst/>
              <a:gdLst/>
              <a:ahLst/>
              <a:cxnLst/>
              <a:rect l="l" t="t" r="r" b="b"/>
              <a:pathLst>
                <a:path w="4920095" h="887462">
                  <a:moveTo>
                    <a:pt x="0" y="0"/>
                  </a:moveTo>
                  <a:lnTo>
                    <a:pt x="4920095" y="0"/>
                  </a:lnTo>
                  <a:lnTo>
                    <a:pt x="4920095" y="887462"/>
                  </a:lnTo>
                  <a:lnTo>
                    <a:pt x="0" y="887462"/>
                  </a:lnTo>
                  <a:close/>
                </a:path>
              </a:pathLst>
            </a:custGeom>
            <a:solidFill>
              <a:srgbClr val="FFFAFA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920095" cy="868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449855" y="1217721"/>
            <a:ext cx="4534002" cy="4534002"/>
          </a:xfrm>
          <a:custGeom>
            <a:avLst/>
            <a:gdLst/>
            <a:ahLst/>
            <a:cxnLst/>
            <a:rect l="l" t="t" r="r" b="b"/>
            <a:pathLst>
              <a:path w="4534002" h="4534002">
                <a:moveTo>
                  <a:pt x="0" y="0"/>
                </a:moveTo>
                <a:lnTo>
                  <a:pt x="4534001" y="0"/>
                </a:lnTo>
                <a:lnTo>
                  <a:pt x="4534001" y="4534001"/>
                </a:lnTo>
                <a:lnTo>
                  <a:pt x="0" y="45340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877027" y="618677"/>
            <a:ext cx="15381202" cy="896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848"/>
              </a:lnSpc>
            </a:pPr>
            <a:r>
              <a:rPr lang="en-US" sz="6400" spc="-339">
                <a:solidFill>
                  <a:srgbClr val="FFFAFA"/>
                </a:solidFill>
                <a:latin typeface="TT Hoves"/>
              </a:rPr>
              <a:t>Case Study: Predicting Salary for Data Scientist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704096" y="4454844"/>
            <a:ext cx="5832179" cy="5832156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37335" r="-37335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9" name="Freeform 9"/>
          <p:cNvSpPr/>
          <p:nvPr/>
        </p:nvSpPr>
        <p:spPr>
          <a:xfrm>
            <a:off x="11243701" y="1028700"/>
            <a:ext cx="1826520" cy="1826520"/>
          </a:xfrm>
          <a:custGeom>
            <a:avLst/>
            <a:gdLst/>
            <a:ahLst/>
            <a:cxnLst/>
            <a:rect l="l" t="t" r="r" b="b"/>
            <a:pathLst>
              <a:path w="1826520" h="1826520">
                <a:moveTo>
                  <a:pt x="0" y="0"/>
                </a:moveTo>
                <a:lnTo>
                  <a:pt x="1826520" y="0"/>
                </a:lnTo>
                <a:lnTo>
                  <a:pt x="1826520" y="1826520"/>
                </a:lnTo>
                <a:lnTo>
                  <a:pt x="0" y="1826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028700" y="7871681"/>
            <a:ext cx="956866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  <a:spcBef>
                <a:spcPct val="0"/>
              </a:spcBef>
            </a:pPr>
            <a:r>
              <a:rPr lang="en-US" sz="6000">
                <a:solidFill>
                  <a:srgbClr val="2DA3D6"/>
                </a:solidFill>
                <a:latin typeface="Aileron Bold"/>
              </a:rPr>
              <a:t>Predicted Salary Range: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817690"/>
            <a:ext cx="9980294" cy="136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49"/>
              </a:lnSpc>
            </a:pPr>
            <a:r>
              <a:rPr lang="en-US" sz="3699">
                <a:solidFill>
                  <a:srgbClr val="2DA3D6"/>
                </a:solidFill>
                <a:latin typeface="Aileron Bold"/>
              </a:rPr>
              <a:t>$63,085(USD)</a:t>
            </a:r>
            <a:r>
              <a:rPr lang="en-US" sz="3699">
                <a:solidFill>
                  <a:srgbClr val="2DA3D6"/>
                </a:solidFill>
                <a:latin typeface="Aileron"/>
              </a:rPr>
              <a:t> to </a:t>
            </a:r>
            <a:r>
              <a:rPr lang="en-US" sz="3699">
                <a:solidFill>
                  <a:srgbClr val="2DA3D6"/>
                </a:solidFill>
                <a:latin typeface="Aileron Bold"/>
              </a:rPr>
              <a:t>$81,085(USD)</a:t>
            </a:r>
            <a:r>
              <a:rPr lang="en-US" sz="3699">
                <a:solidFill>
                  <a:srgbClr val="2DA3D6"/>
                </a:solidFill>
                <a:latin typeface="Aileron"/>
              </a:rPr>
              <a:t> per annum.</a:t>
            </a:r>
          </a:p>
          <a:p>
            <a:pPr marL="0" lvl="0" indent="0" algn="l">
              <a:lnSpc>
                <a:spcPts val="5549"/>
              </a:lnSpc>
              <a:spcBef>
                <a:spcPct val="0"/>
              </a:spcBef>
            </a:pPr>
            <a:endParaRPr lang="en-US" sz="3699">
              <a:solidFill>
                <a:srgbClr val="2DA3D6"/>
              </a:solidFill>
              <a:latin typeface="Ailero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813030" y="3250806"/>
            <a:ext cx="5703109" cy="4034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FFFAFA"/>
                </a:solidFill>
                <a:latin typeface="Aileron"/>
              </a:rPr>
              <a:t>Rating: 3</a:t>
            </a:r>
          </a:p>
          <a:p>
            <a:pPr marL="669289" lvl="1" indent="-334645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FFFAFA"/>
                </a:solidFill>
                <a:latin typeface="Aileron"/>
              </a:rPr>
              <a:t>Foundation Year: 2000</a:t>
            </a:r>
          </a:p>
          <a:p>
            <a:pPr marL="669289" lvl="1" indent="-334645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FFFAFA"/>
                </a:solidFill>
                <a:latin typeface="Aileron"/>
              </a:rPr>
              <a:t>Competitors: 1</a:t>
            </a:r>
          </a:p>
          <a:p>
            <a:pPr marL="669289" lvl="1" indent="-334645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FFFAFA"/>
                </a:solidFill>
                <a:latin typeface="Aileron"/>
              </a:rPr>
              <a:t>Sector: </a:t>
            </a:r>
            <a:r>
              <a:rPr lang="en-US" sz="3099">
                <a:solidFill>
                  <a:srgbClr val="FFFAFA"/>
                </a:solidFill>
                <a:latin typeface="Aileron Bold"/>
              </a:rPr>
              <a:t>Health Care</a:t>
            </a:r>
          </a:p>
          <a:p>
            <a:pPr marL="669289" lvl="1" indent="-334645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FFFAFA"/>
                </a:solidFill>
                <a:latin typeface="Aileron"/>
              </a:rPr>
              <a:t>Ownership: Public</a:t>
            </a:r>
          </a:p>
          <a:p>
            <a:pPr>
              <a:lnSpc>
                <a:spcPts val="4649"/>
              </a:lnSpc>
            </a:pPr>
            <a:endParaRPr lang="en-US" sz="3099">
              <a:solidFill>
                <a:srgbClr val="FFFAFA"/>
              </a:solidFill>
              <a:latin typeface="Aileron"/>
            </a:endParaRPr>
          </a:p>
          <a:p>
            <a:pPr marL="0" lvl="0" indent="0" algn="l">
              <a:lnSpc>
                <a:spcPts val="4649"/>
              </a:lnSpc>
              <a:spcBef>
                <a:spcPct val="0"/>
              </a:spcBef>
            </a:pPr>
            <a:endParaRPr lang="en-US" sz="3099">
              <a:solidFill>
                <a:srgbClr val="FFFAFA"/>
              </a:solidFill>
              <a:latin typeface="Ailer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2598" y="3303491"/>
            <a:ext cx="5460431" cy="3453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FFFAFA"/>
                </a:solidFill>
                <a:latin typeface="Aileron"/>
              </a:rPr>
              <a:t>Title: </a:t>
            </a:r>
            <a:r>
              <a:rPr lang="en-US" sz="3099">
                <a:solidFill>
                  <a:srgbClr val="FFFAFA"/>
                </a:solidFill>
                <a:latin typeface="Aileron Bold"/>
              </a:rPr>
              <a:t>Data analyst</a:t>
            </a:r>
          </a:p>
          <a:p>
            <a:pPr marL="669289" lvl="1" indent="-334645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FFFAFA"/>
                </a:solidFill>
                <a:latin typeface="Aileron"/>
              </a:rPr>
              <a:t>Location: Headquarters</a:t>
            </a:r>
          </a:p>
          <a:p>
            <a:pPr marL="669289" lvl="1" indent="-334645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FFFAFA"/>
                </a:solidFill>
                <a:latin typeface="Aileron"/>
              </a:rPr>
              <a:t>Seniority: </a:t>
            </a:r>
            <a:r>
              <a:rPr lang="en-US" sz="3099">
                <a:solidFill>
                  <a:srgbClr val="FFFAFA"/>
                </a:solidFill>
                <a:latin typeface="Aileron Bold"/>
              </a:rPr>
              <a:t>junior</a:t>
            </a:r>
          </a:p>
          <a:p>
            <a:pPr marL="669289" lvl="1" indent="-334645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FFFAFA"/>
                </a:solidFill>
                <a:latin typeface="Aileron"/>
              </a:rPr>
              <a:t>Languages: </a:t>
            </a:r>
            <a:r>
              <a:rPr lang="en-US" sz="3099">
                <a:solidFill>
                  <a:srgbClr val="FFFAFA"/>
                </a:solidFill>
                <a:latin typeface="Aileron Bold"/>
              </a:rPr>
              <a:t>Python</a:t>
            </a:r>
          </a:p>
          <a:p>
            <a:pPr marL="669289" lvl="1" indent="-334645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FFFAFA"/>
                </a:solidFill>
                <a:latin typeface="Aileron"/>
              </a:rPr>
              <a:t>Tools: </a:t>
            </a:r>
            <a:r>
              <a:rPr lang="en-US" sz="3099">
                <a:solidFill>
                  <a:srgbClr val="FFFAFA"/>
                </a:solidFill>
                <a:latin typeface="Aileron Bold"/>
              </a:rPr>
              <a:t>Tableau</a:t>
            </a:r>
          </a:p>
          <a:p>
            <a:pPr marL="0" lvl="0" indent="0" algn="l">
              <a:lnSpc>
                <a:spcPts val="4649"/>
              </a:lnSpc>
              <a:spcBef>
                <a:spcPct val="0"/>
              </a:spcBef>
            </a:pPr>
            <a:endParaRPr lang="en-US" sz="3099">
              <a:solidFill>
                <a:srgbClr val="FFFAFA"/>
              </a:solidFill>
              <a:latin typeface="Aileron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82345" y="1909139"/>
            <a:ext cx="16244398" cy="708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5" lvl="1" indent="-421003" algn="l">
              <a:lnSpc>
                <a:spcPts val="5849"/>
              </a:lnSpc>
              <a:buFont typeface="Arial"/>
              <a:buChar char="•"/>
            </a:pPr>
            <a:r>
              <a:rPr lang="en-US" sz="3899">
                <a:solidFill>
                  <a:srgbClr val="FFFAFA"/>
                </a:solidFill>
                <a:latin typeface="Aileron"/>
              </a:rPr>
              <a:t>Based on the following features using Random Forest Algorithm</a:t>
            </a:r>
          </a:p>
        </p:txBody>
      </p:sp>
    </p:spTree>
  </p:cSld>
  <p:clrMapOvr>
    <a:masterClrMapping/>
  </p:clrMapOvr>
  <p:transition>
    <p:circl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A3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6291" y="-322889"/>
            <a:ext cx="9002485" cy="5063898"/>
          </a:xfrm>
          <a:custGeom>
            <a:avLst/>
            <a:gdLst/>
            <a:ahLst/>
            <a:cxnLst/>
            <a:rect l="l" t="t" r="r" b="b"/>
            <a:pathLst>
              <a:path w="9002485" h="5063898">
                <a:moveTo>
                  <a:pt x="0" y="0"/>
                </a:moveTo>
                <a:lnTo>
                  <a:pt x="9002485" y="0"/>
                </a:lnTo>
                <a:lnTo>
                  <a:pt x="9002485" y="5063898"/>
                </a:lnTo>
                <a:lnTo>
                  <a:pt x="0" y="5063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8901112" y="-91513"/>
            <a:ext cx="9386888" cy="10470026"/>
            <a:chOff x="0" y="0"/>
            <a:chExt cx="12515850" cy="1396003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24616" r="24616"/>
            <a:stretch>
              <a:fillRect/>
            </a:stretch>
          </p:blipFill>
          <p:spPr>
            <a:xfrm>
              <a:off x="0" y="0"/>
              <a:ext cx="12515850" cy="13960034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670214" y="4921984"/>
            <a:ext cx="7473786" cy="1309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96"/>
              </a:lnSpc>
            </a:pPr>
            <a:r>
              <a:rPr lang="en-US" sz="9800" spc="-519">
                <a:solidFill>
                  <a:srgbClr val="FFFAFA"/>
                </a:solidFill>
                <a:latin typeface="TT Hoves"/>
              </a:rPr>
              <a:t>Thank you</a:t>
            </a:r>
          </a:p>
        </p:txBody>
      </p:sp>
    </p:spTree>
  </p:cSld>
  <p:clrMapOvr>
    <a:masterClrMapping/>
  </p:clrMapOvr>
  <p:transition>
    <p:circl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415757"/>
            <a:ext cx="18455333" cy="5685086"/>
          </a:xfrm>
          <a:custGeom>
            <a:avLst/>
            <a:gdLst/>
            <a:ahLst/>
            <a:cxnLst/>
            <a:rect l="l" t="t" r="r" b="b"/>
            <a:pathLst>
              <a:path w="18455333" h="5685086">
                <a:moveTo>
                  <a:pt x="0" y="0"/>
                </a:moveTo>
                <a:lnTo>
                  <a:pt x="18455333" y="0"/>
                </a:lnTo>
                <a:lnTo>
                  <a:pt x="18455333" y="5685086"/>
                </a:lnTo>
                <a:lnTo>
                  <a:pt x="0" y="5685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805" b="-87725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028700" y="922115"/>
            <a:ext cx="10297260" cy="1283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4"/>
              </a:lnSpc>
            </a:pPr>
            <a:r>
              <a:rPr lang="en-US" sz="9800" spc="-392">
                <a:solidFill>
                  <a:srgbClr val="2DA3D6"/>
                </a:solidFill>
                <a:latin typeface="TT Hoves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962402"/>
            <a:ext cx="15845121" cy="537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2799">
                <a:solidFill>
                  <a:srgbClr val="2DA3D6"/>
                </a:solidFill>
                <a:latin typeface="Aileron Bold"/>
              </a:rPr>
              <a:t>Purpose of Analysis:</a:t>
            </a:r>
          </a:p>
          <a:p>
            <a:pPr marL="604519" lvl="1" indent="-302260">
              <a:lnSpc>
                <a:spcPts val="6159"/>
              </a:lnSpc>
              <a:buFont typeface="Arial"/>
              <a:buChar char="•"/>
            </a:pPr>
            <a:r>
              <a:rPr lang="en-US" sz="2799">
                <a:solidFill>
                  <a:srgbClr val="2DA3D6"/>
                </a:solidFill>
                <a:latin typeface="Aileron"/>
              </a:rPr>
              <a:t>To develop a predictive model that estimates data professional salaries based on job features.</a:t>
            </a:r>
          </a:p>
          <a:p>
            <a:pPr>
              <a:lnSpc>
                <a:spcPts val="6159"/>
              </a:lnSpc>
            </a:pPr>
            <a:r>
              <a:rPr lang="en-US" sz="2799">
                <a:solidFill>
                  <a:srgbClr val="2DA3D6"/>
                </a:solidFill>
                <a:latin typeface="Aileron Bold"/>
              </a:rPr>
              <a:t>Significance for Job Seekers:</a:t>
            </a:r>
          </a:p>
          <a:p>
            <a:pPr marL="604519" lvl="1" indent="-302260">
              <a:lnSpc>
                <a:spcPts val="6159"/>
              </a:lnSpc>
              <a:buFont typeface="Arial"/>
              <a:buChar char="•"/>
            </a:pPr>
            <a:r>
              <a:rPr lang="en-US" sz="2799">
                <a:solidFill>
                  <a:srgbClr val="2DA3D6"/>
                </a:solidFill>
                <a:latin typeface="Aileron"/>
              </a:rPr>
              <a:t>Enables informed career decisions by anticipating salary offerings.</a:t>
            </a:r>
          </a:p>
          <a:p>
            <a:pPr>
              <a:lnSpc>
                <a:spcPts val="6159"/>
              </a:lnSpc>
            </a:pPr>
            <a:r>
              <a:rPr lang="en-US" sz="2799">
                <a:solidFill>
                  <a:srgbClr val="2DA3D6"/>
                </a:solidFill>
                <a:latin typeface="Aileron Bold"/>
              </a:rPr>
              <a:t>Significance for Employers:</a:t>
            </a:r>
          </a:p>
          <a:p>
            <a:pPr marL="604519" lvl="1" indent="-302260">
              <a:lnSpc>
                <a:spcPts val="6159"/>
              </a:lnSpc>
              <a:buFont typeface="Arial"/>
              <a:buChar char="•"/>
            </a:pPr>
            <a:r>
              <a:rPr lang="en-US" sz="2799">
                <a:solidFill>
                  <a:srgbClr val="2DA3D6"/>
                </a:solidFill>
                <a:latin typeface="Aileron"/>
              </a:rPr>
              <a:t>Aids in creating competitive salary packages to attract top talent.</a:t>
            </a:r>
          </a:p>
          <a:p>
            <a:pPr>
              <a:lnSpc>
                <a:spcPts val="6159"/>
              </a:lnSpc>
            </a:pPr>
            <a:endParaRPr lang="en-US" sz="2799">
              <a:solidFill>
                <a:srgbClr val="2DA3D6"/>
              </a:solidFill>
              <a:latin typeface="Aileron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A3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84473" y="6223566"/>
            <a:ext cx="11634202" cy="3804169"/>
          </a:xfrm>
          <a:custGeom>
            <a:avLst/>
            <a:gdLst/>
            <a:ahLst/>
            <a:cxnLst/>
            <a:rect l="l" t="t" r="r" b="b"/>
            <a:pathLst>
              <a:path w="11634202" h="3804169">
                <a:moveTo>
                  <a:pt x="0" y="0"/>
                </a:moveTo>
                <a:lnTo>
                  <a:pt x="11634202" y="0"/>
                </a:lnTo>
                <a:lnTo>
                  <a:pt x="11634202" y="3804169"/>
                </a:lnTo>
                <a:lnTo>
                  <a:pt x="0" y="3804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29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427172" y="2743070"/>
            <a:ext cx="5229132" cy="5805223"/>
          </a:xfrm>
          <a:custGeom>
            <a:avLst/>
            <a:gdLst/>
            <a:ahLst/>
            <a:cxnLst/>
            <a:rect l="l" t="t" r="r" b="b"/>
            <a:pathLst>
              <a:path w="5229132" h="5805223">
                <a:moveTo>
                  <a:pt x="0" y="0"/>
                </a:moveTo>
                <a:lnTo>
                  <a:pt x="5229133" y="0"/>
                </a:lnTo>
                <a:lnTo>
                  <a:pt x="5229133" y="5805223"/>
                </a:lnTo>
                <a:lnTo>
                  <a:pt x="0" y="5805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881251" y="925094"/>
            <a:ext cx="7872390" cy="1283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4"/>
              </a:lnSpc>
            </a:pPr>
            <a:r>
              <a:rPr lang="en-US" sz="9800" spc="-392">
                <a:solidFill>
                  <a:srgbClr val="FFFAFA"/>
                </a:solidFill>
                <a:latin typeface="TT Hoves"/>
              </a:rPr>
              <a:t>About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75431" y="821956"/>
            <a:ext cx="8322311" cy="6031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0023" lvl="1" indent="-290012">
              <a:lnSpc>
                <a:spcPts val="4029"/>
              </a:lnSpc>
              <a:buFont typeface="Arial"/>
              <a:buChar char="•"/>
            </a:pPr>
            <a:r>
              <a:rPr lang="en-US" sz="2686">
                <a:solidFill>
                  <a:srgbClr val="FFFAFA"/>
                </a:solidFill>
                <a:latin typeface="Aileron Bold"/>
              </a:rPr>
              <a:t>Volume</a:t>
            </a:r>
            <a:r>
              <a:rPr lang="en-US" sz="2686">
                <a:solidFill>
                  <a:srgbClr val="FFFAFA"/>
                </a:solidFill>
                <a:latin typeface="Aileron"/>
              </a:rPr>
              <a:t>:</a:t>
            </a:r>
          </a:p>
          <a:p>
            <a:pPr>
              <a:lnSpc>
                <a:spcPts val="4029"/>
              </a:lnSpc>
            </a:pPr>
            <a:r>
              <a:rPr lang="en-US" sz="2686">
                <a:solidFill>
                  <a:srgbClr val="FFFAFA"/>
                </a:solidFill>
                <a:latin typeface="Aileron"/>
              </a:rPr>
              <a:t>            956 Data Professional Records.</a:t>
            </a:r>
          </a:p>
          <a:p>
            <a:pPr marL="580023" lvl="1" indent="-290012">
              <a:lnSpc>
                <a:spcPts val="4029"/>
              </a:lnSpc>
              <a:buFont typeface="Arial"/>
              <a:buChar char="•"/>
            </a:pPr>
            <a:r>
              <a:rPr lang="en-US" sz="2686">
                <a:solidFill>
                  <a:srgbClr val="FFFAFA"/>
                </a:solidFill>
                <a:latin typeface="Aileron Bold"/>
              </a:rPr>
              <a:t>Features:</a:t>
            </a:r>
          </a:p>
          <a:p>
            <a:pPr>
              <a:lnSpc>
                <a:spcPts val="4029"/>
              </a:lnSpc>
            </a:pPr>
            <a:r>
              <a:rPr lang="en-US" sz="2686">
                <a:solidFill>
                  <a:srgbClr val="FFFAFA"/>
                </a:solidFill>
                <a:latin typeface="Aileron"/>
              </a:rPr>
              <a:t>            Job Title, Company Details, Sector, Skills.</a:t>
            </a:r>
          </a:p>
          <a:p>
            <a:pPr marL="580023" lvl="1" indent="-290012">
              <a:lnSpc>
                <a:spcPts val="4029"/>
              </a:lnSpc>
              <a:buFont typeface="Arial"/>
              <a:buChar char="•"/>
            </a:pPr>
            <a:r>
              <a:rPr lang="en-US" sz="2686">
                <a:solidFill>
                  <a:srgbClr val="FFFAFA"/>
                </a:solidFill>
                <a:latin typeface="Aileron Bold"/>
              </a:rPr>
              <a:t>Insights:</a:t>
            </a:r>
          </a:p>
          <a:p>
            <a:pPr>
              <a:lnSpc>
                <a:spcPts val="4029"/>
              </a:lnSpc>
            </a:pPr>
            <a:r>
              <a:rPr lang="en-US" sz="2686">
                <a:solidFill>
                  <a:srgbClr val="FFFAFA"/>
                </a:solidFill>
                <a:latin typeface="Aileron"/>
              </a:rPr>
              <a:t>             Ownership Type, Founding Year.</a:t>
            </a:r>
          </a:p>
          <a:p>
            <a:pPr marL="580023" lvl="1" indent="-290012">
              <a:lnSpc>
                <a:spcPts val="4029"/>
              </a:lnSpc>
              <a:buFont typeface="Arial"/>
              <a:buChar char="•"/>
            </a:pPr>
            <a:r>
              <a:rPr lang="en-US" sz="2686">
                <a:solidFill>
                  <a:srgbClr val="FFFAFA"/>
                </a:solidFill>
                <a:latin typeface="Aileron Bold"/>
              </a:rPr>
              <a:t>Skills Tracked:</a:t>
            </a:r>
          </a:p>
          <a:p>
            <a:pPr>
              <a:lnSpc>
                <a:spcPts val="4029"/>
              </a:lnSpc>
            </a:pPr>
            <a:r>
              <a:rPr lang="en-US" sz="2686">
                <a:solidFill>
                  <a:srgbClr val="FFFAFA"/>
                </a:solidFill>
                <a:latin typeface="Aileron"/>
              </a:rPr>
              <a:t>             Python, SQL, Tableau.</a:t>
            </a:r>
          </a:p>
          <a:p>
            <a:pPr marL="580023" lvl="1" indent="-290012">
              <a:lnSpc>
                <a:spcPts val="4029"/>
              </a:lnSpc>
              <a:buFont typeface="Arial"/>
              <a:buChar char="•"/>
            </a:pPr>
            <a:r>
              <a:rPr lang="en-US" sz="2686">
                <a:solidFill>
                  <a:srgbClr val="FFFAFA"/>
                </a:solidFill>
                <a:latin typeface="Aileron Bold"/>
              </a:rPr>
              <a:t>Prediction Target:</a:t>
            </a:r>
          </a:p>
          <a:p>
            <a:pPr>
              <a:lnSpc>
                <a:spcPts val="4029"/>
              </a:lnSpc>
            </a:pPr>
            <a:r>
              <a:rPr lang="en-US" sz="2686">
                <a:solidFill>
                  <a:srgbClr val="FFFAFA"/>
                </a:solidFill>
                <a:latin typeface="Aileron"/>
              </a:rPr>
              <a:t>              Salaries.</a:t>
            </a:r>
          </a:p>
          <a:p>
            <a:pPr>
              <a:lnSpc>
                <a:spcPts val="4029"/>
              </a:lnSpc>
            </a:pPr>
            <a:endParaRPr lang="en-US" sz="2686">
              <a:solidFill>
                <a:srgbClr val="FFFAFA"/>
              </a:solidFill>
              <a:latin typeface="Aileron"/>
            </a:endParaRPr>
          </a:p>
          <a:p>
            <a:pPr>
              <a:lnSpc>
                <a:spcPts val="4029"/>
              </a:lnSpc>
            </a:pPr>
            <a:endParaRPr lang="en-US" sz="2686">
              <a:solidFill>
                <a:srgbClr val="FFFAFA"/>
              </a:solidFill>
              <a:latin typeface="Aileron"/>
            </a:endParaRPr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A3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21321" y="2661971"/>
            <a:ext cx="5791769" cy="7473251"/>
          </a:xfrm>
          <a:custGeom>
            <a:avLst/>
            <a:gdLst/>
            <a:ahLst/>
            <a:cxnLst/>
            <a:rect l="l" t="t" r="r" b="b"/>
            <a:pathLst>
              <a:path w="5791769" h="7473251">
                <a:moveTo>
                  <a:pt x="0" y="0"/>
                </a:moveTo>
                <a:lnTo>
                  <a:pt x="5791770" y="0"/>
                </a:lnTo>
                <a:lnTo>
                  <a:pt x="5791770" y="7473251"/>
                </a:lnTo>
                <a:lnTo>
                  <a:pt x="0" y="74732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-10800000">
            <a:off x="-167333" y="-1555788"/>
            <a:ext cx="18455333" cy="5685086"/>
          </a:xfrm>
          <a:custGeom>
            <a:avLst/>
            <a:gdLst/>
            <a:ahLst/>
            <a:cxnLst/>
            <a:rect l="l" t="t" r="r" b="b"/>
            <a:pathLst>
              <a:path w="18455333" h="5685086">
                <a:moveTo>
                  <a:pt x="0" y="0"/>
                </a:moveTo>
                <a:lnTo>
                  <a:pt x="18455333" y="0"/>
                </a:lnTo>
                <a:lnTo>
                  <a:pt x="18455333" y="5685086"/>
                </a:lnTo>
                <a:lnTo>
                  <a:pt x="0" y="5685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805" b="-87725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4068491" y="2073347"/>
            <a:ext cx="2075704" cy="1100123"/>
          </a:xfrm>
          <a:custGeom>
            <a:avLst/>
            <a:gdLst/>
            <a:ahLst/>
            <a:cxnLst/>
            <a:rect l="l" t="t" r="r" b="b"/>
            <a:pathLst>
              <a:path w="2075704" h="1100123">
                <a:moveTo>
                  <a:pt x="0" y="0"/>
                </a:moveTo>
                <a:lnTo>
                  <a:pt x="2075704" y="0"/>
                </a:lnTo>
                <a:lnTo>
                  <a:pt x="2075704" y="1100123"/>
                </a:lnTo>
                <a:lnTo>
                  <a:pt x="0" y="11001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457811" y="4129298"/>
            <a:ext cx="3940108" cy="5732679"/>
          </a:xfrm>
          <a:custGeom>
            <a:avLst/>
            <a:gdLst/>
            <a:ahLst/>
            <a:cxnLst/>
            <a:rect l="l" t="t" r="r" b="b"/>
            <a:pathLst>
              <a:path w="3940108" h="5732679">
                <a:moveTo>
                  <a:pt x="0" y="0"/>
                </a:moveTo>
                <a:lnTo>
                  <a:pt x="3940107" y="0"/>
                </a:lnTo>
                <a:lnTo>
                  <a:pt x="3940107" y="5732679"/>
                </a:lnTo>
                <a:lnTo>
                  <a:pt x="0" y="57326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7586874" y="4129298"/>
            <a:ext cx="6212271" cy="5821022"/>
          </a:xfrm>
          <a:custGeom>
            <a:avLst/>
            <a:gdLst/>
            <a:ahLst/>
            <a:cxnLst/>
            <a:rect l="l" t="t" r="r" b="b"/>
            <a:pathLst>
              <a:path w="6212271" h="5821022">
                <a:moveTo>
                  <a:pt x="0" y="0"/>
                </a:moveTo>
                <a:lnTo>
                  <a:pt x="6212271" y="0"/>
                </a:lnTo>
                <a:lnTo>
                  <a:pt x="6212271" y="5821022"/>
                </a:lnTo>
                <a:lnTo>
                  <a:pt x="0" y="58210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-1829302" y="491744"/>
            <a:ext cx="5716003" cy="1283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04"/>
              </a:lnSpc>
            </a:pPr>
            <a:r>
              <a:rPr lang="en-US" sz="9800" spc="-392">
                <a:solidFill>
                  <a:srgbClr val="FFFAFA"/>
                </a:solidFill>
                <a:latin typeface="TT Hoves"/>
              </a:rPr>
              <a:t>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2566" y="2336586"/>
            <a:ext cx="3054136" cy="554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</a:pPr>
            <a:r>
              <a:rPr lang="en-US" sz="4199">
                <a:solidFill>
                  <a:srgbClr val="FFFAFA"/>
                </a:solidFill>
                <a:latin typeface="Aileron Bold"/>
              </a:rPr>
              <a:t>CLEANING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0970" y="2983287"/>
            <a:ext cx="41822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just">
              <a:lnSpc>
                <a:spcPts val="2989"/>
              </a:lnSpc>
              <a:buFont typeface="Arial"/>
              <a:buChar char="•"/>
            </a:pPr>
            <a:r>
              <a:rPr lang="en-US" sz="2299">
                <a:solidFill>
                  <a:srgbClr val="FFFAFA"/>
                </a:solidFill>
                <a:latin typeface="Aileron"/>
              </a:rPr>
              <a:t>Handled Missing Values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68491" y="491744"/>
            <a:ext cx="7420735" cy="1283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4"/>
              </a:lnSpc>
              <a:spcBef>
                <a:spcPct val="0"/>
              </a:spcBef>
            </a:pPr>
            <a:r>
              <a:rPr lang="en-US" sz="9800" spc="-392">
                <a:solidFill>
                  <a:srgbClr val="FFFAFA"/>
                </a:solidFill>
                <a:latin typeface="TT Hoves"/>
              </a:rPr>
              <a:t>Preprocessing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46500" y="2303358"/>
            <a:ext cx="10612800" cy="1537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7"/>
              </a:lnSpc>
              <a:spcBef>
                <a:spcPct val="0"/>
              </a:spcBef>
            </a:pPr>
            <a:r>
              <a:rPr lang="en-US" sz="3197" u="none" strike="noStrike">
                <a:solidFill>
                  <a:srgbClr val="FFFAFA"/>
                </a:solidFill>
                <a:latin typeface="Aileron"/>
              </a:rPr>
              <a:t>Applied median imputation for ratings, mode for company sizes, and assigned 'Unknown' for missing ownership types to maintain data consistency. </a:t>
            </a: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A3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21321" y="2661971"/>
            <a:ext cx="5791769" cy="7473251"/>
          </a:xfrm>
          <a:custGeom>
            <a:avLst/>
            <a:gdLst/>
            <a:ahLst/>
            <a:cxnLst/>
            <a:rect l="l" t="t" r="r" b="b"/>
            <a:pathLst>
              <a:path w="5791769" h="7473251">
                <a:moveTo>
                  <a:pt x="0" y="0"/>
                </a:moveTo>
                <a:lnTo>
                  <a:pt x="5791770" y="0"/>
                </a:lnTo>
                <a:lnTo>
                  <a:pt x="5791770" y="7473251"/>
                </a:lnTo>
                <a:lnTo>
                  <a:pt x="0" y="74732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-10800000">
            <a:off x="-167333" y="-1555788"/>
            <a:ext cx="18455333" cy="5685086"/>
          </a:xfrm>
          <a:custGeom>
            <a:avLst/>
            <a:gdLst/>
            <a:ahLst/>
            <a:cxnLst/>
            <a:rect l="l" t="t" r="r" b="b"/>
            <a:pathLst>
              <a:path w="18455333" h="5685086">
                <a:moveTo>
                  <a:pt x="0" y="0"/>
                </a:moveTo>
                <a:lnTo>
                  <a:pt x="18455333" y="0"/>
                </a:lnTo>
                <a:lnTo>
                  <a:pt x="18455333" y="5685086"/>
                </a:lnTo>
                <a:lnTo>
                  <a:pt x="0" y="5685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805" b="-87725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3886702" y="2111909"/>
            <a:ext cx="2075704" cy="1100123"/>
          </a:xfrm>
          <a:custGeom>
            <a:avLst/>
            <a:gdLst/>
            <a:ahLst/>
            <a:cxnLst/>
            <a:rect l="l" t="t" r="r" b="b"/>
            <a:pathLst>
              <a:path w="2075704" h="1100123">
                <a:moveTo>
                  <a:pt x="0" y="0"/>
                </a:moveTo>
                <a:lnTo>
                  <a:pt x="2075704" y="0"/>
                </a:lnTo>
                <a:lnTo>
                  <a:pt x="2075704" y="1100123"/>
                </a:lnTo>
                <a:lnTo>
                  <a:pt x="0" y="11001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832566" y="4102612"/>
            <a:ext cx="7599455" cy="930003"/>
          </a:xfrm>
          <a:custGeom>
            <a:avLst/>
            <a:gdLst/>
            <a:ahLst/>
            <a:cxnLst/>
            <a:rect l="l" t="t" r="r" b="b"/>
            <a:pathLst>
              <a:path w="7599455" h="930003">
                <a:moveTo>
                  <a:pt x="0" y="0"/>
                </a:moveTo>
                <a:lnTo>
                  <a:pt x="7599455" y="0"/>
                </a:lnTo>
                <a:lnTo>
                  <a:pt x="7599455" y="930004"/>
                </a:lnTo>
                <a:lnTo>
                  <a:pt x="0" y="9300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832566" y="5397705"/>
            <a:ext cx="7768107" cy="1000891"/>
          </a:xfrm>
          <a:custGeom>
            <a:avLst/>
            <a:gdLst/>
            <a:ahLst/>
            <a:cxnLst/>
            <a:rect l="l" t="t" r="r" b="b"/>
            <a:pathLst>
              <a:path w="7768107" h="1000891">
                <a:moveTo>
                  <a:pt x="0" y="0"/>
                </a:moveTo>
                <a:lnTo>
                  <a:pt x="7768106" y="0"/>
                </a:lnTo>
                <a:lnTo>
                  <a:pt x="7768106" y="1000891"/>
                </a:lnTo>
                <a:lnTo>
                  <a:pt x="0" y="10008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832566" y="6760546"/>
            <a:ext cx="4739359" cy="2576166"/>
          </a:xfrm>
          <a:custGeom>
            <a:avLst/>
            <a:gdLst/>
            <a:ahLst/>
            <a:cxnLst/>
            <a:rect l="l" t="t" r="r" b="b"/>
            <a:pathLst>
              <a:path w="4739359" h="2576166">
                <a:moveTo>
                  <a:pt x="0" y="0"/>
                </a:moveTo>
                <a:lnTo>
                  <a:pt x="4739358" y="0"/>
                </a:lnTo>
                <a:lnTo>
                  <a:pt x="4739358" y="2576166"/>
                </a:lnTo>
                <a:lnTo>
                  <a:pt x="0" y="25761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9505597" y="4129298"/>
            <a:ext cx="6998250" cy="2220739"/>
          </a:xfrm>
          <a:custGeom>
            <a:avLst/>
            <a:gdLst/>
            <a:ahLst/>
            <a:cxnLst/>
            <a:rect l="l" t="t" r="r" b="b"/>
            <a:pathLst>
              <a:path w="6998250" h="2220739">
                <a:moveTo>
                  <a:pt x="0" y="0"/>
                </a:moveTo>
                <a:lnTo>
                  <a:pt x="6998250" y="0"/>
                </a:lnTo>
                <a:lnTo>
                  <a:pt x="6998250" y="2220739"/>
                </a:lnTo>
                <a:lnTo>
                  <a:pt x="0" y="22207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5962406" y="7023576"/>
            <a:ext cx="10618266" cy="759710"/>
          </a:xfrm>
          <a:custGeom>
            <a:avLst/>
            <a:gdLst/>
            <a:ahLst/>
            <a:cxnLst/>
            <a:rect l="l" t="t" r="r" b="b"/>
            <a:pathLst>
              <a:path w="10618266" h="759710">
                <a:moveTo>
                  <a:pt x="0" y="0"/>
                </a:moveTo>
                <a:lnTo>
                  <a:pt x="10618266" y="0"/>
                </a:lnTo>
                <a:lnTo>
                  <a:pt x="10618266" y="759710"/>
                </a:lnTo>
                <a:lnTo>
                  <a:pt x="0" y="7597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5962406" y="8145236"/>
            <a:ext cx="10826121" cy="707482"/>
          </a:xfrm>
          <a:custGeom>
            <a:avLst/>
            <a:gdLst/>
            <a:ahLst/>
            <a:cxnLst/>
            <a:rect l="l" t="t" r="r" b="b"/>
            <a:pathLst>
              <a:path w="10826121" h="707482">
                <a:moveTo>
                  <a:pt x="0" y="0"/>
                </a:moveTo>
                <a:lnTo>
                  <a:pt x="10826121" y="0"/>
                </a:lnTo>
                <a:lnTo>
                  <a:pt x="10826121" y="707482"/>
                </a:lnTo>
                <a:lnTo>
                  <a:pt x="0" y="70748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-1829302" y="491744"/>
            <a:ext cx="5716003" cy="1283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04"/>
              </a:lnSpc>
            </a:pPr>
            <a:r>
              <a:rPr lang="en-US" sz="9800" spc="-392">
                <a:solidFill>
                  <a:srgbClr val="FFFAFA"/>
                </a:solidFill>
                <a:latin typeface="TT Hoves"/>
              </a:rPr>
              <a:t>Data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2566" y="2336586"/>
            <a:ext cx="3054136" cy="554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</a:pPr>
            <a:r>
              <a:rPr lang="en-US" sz="4199">
                <a:solidFill>
                  <a:srgbClr val="FFFAFA"/>
                </a:solidFill>
                <a:latin typeface="Aileron Bold"/>
              </a:rPr>
              <a:t>CLEANING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68491" y="491744"/>
            <a:ext cx="7420735" cy="1283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4"/>
              </a:lnSpc>
              <a:spcBef>
                <a:spcPct val="0"/>
              </a:spcBef>
            </a:pPr>
            <a:r>
              <a:rPr lang="en-US" sz="9800" spc="-392">
                <a:solidFill>
                  <a:srgbClr val="FFFAFA"/>
                </a:solidFill>
                <a:latin typeface="TT Hoves"/>
              </a:rPr>
              <a:t>Preprocessing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12818" y="2231811"/>
            <a:ext cx="10612800" cy="1537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7"/>
              </a:lnSpc>
              <a:spcBef>
                <a:spcPct val="0"/>
              </a:spcBef>
            </a:pPr>
            <a:r>
              <a:rPr lang="en-US" sz="3197">
                <a:solidFill>
                  <a:srgbClr val="FFFAFA"/>
                </a:solidFill>
                <a:latin typeface="Aileron"/>
              </a:rPr>
              <a:t>Revenew, Sector,industry,Type of ownership, size,Salary, Competitors</a:t>
            </a:r>
            <a:r>
              <a:rPr lang="en-US" sz="3197" u="none" strike="noStrike">
                <a:solidFill>
                  <a:srgbClr val="FFFAFA"/>
                </a:solidFill>
                <a:latin typeface="Aileron"/>
              </a:rPr>
              <a:t> features have -1 values, filled them with ‘Unknown’ too.</a:t>
            </a:r>
          </a:p>
        </p:txBody>
      </p:sp>
    </p:spTree>
  </p:cSld>
  <p:clrMapOvr>
    <a:masterClrMapping/>
  </p:clrMapOvr>
  <p:transition>
    <p:circl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A3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21321" y="2661971"/>
            <a:ext cx="5791769" cy="7473251"/>
          </a:xfrm>
          <a:custGeom>
            <a:avLst/>
            <a:gdLst/>
            <a:ahLst/>
            <a:cxnLst/>
            <a:rect l="l" t="t" r="r" b="b"/>
            <a:pathLst>
              <a:path w="5791769" h="7473251">
                <a:moveTo>
                  <a:pt x="0" y="0"/>
                </a:moveTo>
                <a:lnTo>
                  <a:pt x="5791770" y="0"/>
                </a:lnTo>
                <a:lnTo>
                  <a:pt x="5791770" y="7473251"/>
                </a:lnTo>
                <a:lnTo>
                  <a:pt x="0" y="74732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-10800000">
            <a:off x="-167333" y="-1555788"/>
            <a:ext cx="18455333" cy="5685086"/>
          </a:xfrm>
          <a:custGeom>
            <a:avLst/>
            <a:gdLst/>
            <a:ahLst/>
            <a:cxnLst/>
            <a:rect l="l" t="t" r="r" b="b"/>
            <a:pathLst>
              <a:path w="18455333" h="5685086">
                <a:moveTo>
                  <a:pt x="0" y="0"/>
                </a:moveTo>
                <a:lnTo>
                  <a:pt x="18455333" y="0"/>
                </a:lnTo>
                <a:lnTo>
                  <a:pt x="18455333" y="5685086"/>
                </a:lnTo>
                <a:lnTo>
                  <a:pt x="0" y="5685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805" b="-87725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6170166" y="1888948"/>
            <a:ext cx="2075704" cy="1100123"/>
          </a:xfrm>
          <a:custGeom>
            <a:avLst/>
            <a:gdLst/>
            <a:ahLst/>
            <a:cxnLst/>
            <a:rect l="l" t="t" r="r" b="b"/>
            <a:pathLst>
              <a:path w="2075704" h="1100123">
                <a:moveTo>
                  <a:pt x="0" y="0"/>
                </a:moveTo>
                <a:lnTo>
                  <a:pt x="2075704" y="0"/>
                </a:lnTo>
                <a:lnTo>
                  <a:pt x="2075704" y="1100123"/>
                </a:lnTo>
                <a:lnTo>
                  <a:pt x="0" y="11001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181098" y="3390822"/>
            <a:ext cx="6026920" cy="5867478"/>
          </a:xfrm>
          <a:custGeom>
            <a:avLst/>
            <a:gdLst/>
            <a:ahLst/>
            <a:cxnLst/>
            <a:rect l="l" t="t" r="r" b="b"/>
            <a:pathLst>
              <a:path w="6026920" h="5867478">
                <a:moveTo>
                  <a:pt x="0" y="0"/>
                </a:moveTo>
                <a:lnTo>
                  <a:pt x="6026920" y="0"/>
                </a:lnTo>
                <a:lnTo>
                  <a:pt x="6026920" y="5867478"/>
                </a:lnTo>
                <a:lnTo>
                  <a:pt x="0" y="58674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0174526" y="3390822"/>
            <a:ext cx="6523653" cy="5843206"/>
          </a:xfrm>
          <a:custGeom>
            <a:avLst/>
            <a:gdLst/>
            <a:ahLst/>
            <a:cxnLst/>
            <a:rect l="l" t="t" r="r" b="b"/>
            <a:pathLst>
              <a:path w="6523653" h="5843206">
                <a:moveTo>
                  <a:pt x="0" y="0"/>
                </a:moveTo>
                <a:lnTo>
                  <a:pt x="6523653" y="0"/>
                </a:lnTo>
                <a:lnTo>
                  <a:pt x="6523653" y="5843206"/>
                </a:lnTo>
                <a:lnTo>
                  <a:pt x="0" y="58432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7654459" y="5143500"/>
            <a:ext cx="2274756" cy="1845396"/>
          </a:xfrm>
          <a:custGeom>
            <a:avLst/>
            <a:gdLst/>
            <a:ahLst/>
            <a:cxnLst/>
            <a:rect l="l" t="t" r="r" b="b"/>
            <a:pathLst>
              <a:path w="2274756" h="1845396">
                <a:moveTo>
                  <a:pt x="0" y="0"/>
                </a:moveTo>
                <a:lnTo>
                  <a:pt x="2274756" y="0"/>
                </a:lnTo>
                <a:lnTo>
                  <a:pt x="2274756" y="1845396"/>
                </a:lnTo>
                <a:lnTo>
                  <a:pt x="0" y="18453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6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-1829302" y="491744"/>
            <a:ext cx="5716003" cy="1283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04"/>
              </a:lnSpc>
            </a:pPr>
            <a:r>
              <a:rPr lang="en-US" sz="9800" spc="-392">
                <a:solidFill>
                  <a:srgbClr val="FFFAFA"/>
                </a:solidFill>
                <a:latin typeface="TT Hoves"/>
              </a:rPr>
              <a:t>Data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6394" y="2107616"/>
            <a:ext cx="5344402" cy="554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</a:pPr>
            <a:r>
              <a:rPr lang="en-US" sz="4199">
                <a:solidFill>
                  <a:srgbClr val="FFFAFA"/>
                </a:solidFill>
                <a:latin typeface="Aileron Bold"/>
              </a:rPr>
              <a:t>CLEANING (CONT)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68491" y="491744"/>
            <a:ext cx="7420735" cy="1283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4"/>
              </a:lnSpc>
              <a:spcBef>
                <a:spcPct val="0"/>
              </a:spcBef>
            </a:pPr>
            <a:r>
              <a:rPr lang="en-US" sz="9800" spc="-392">
                <a:solidFill>
                  <a:srgbClr val="FFFAFA"/>
                </a:solidFill>
                <a:latin typeface="TT Hoves"/>
              </a:rPr>
              <a:t>Preprocessing</a:t>
            </a:r>
          </a:p>
        </p:txBody>
      </p:sp>
    </p:spTree>
  </p:cSld>
  <p:clrMapOvr>
    <a:masterClrMapping/>
  </p:clrMapOvr>
  <p:transition>
    <p:circl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A3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21321" y="2661971"/>
            <a:ext cx="5791769" cy="7473251"/>
          </a:xfrm>
          <a:custGeom>
            <a:avLst/>
            <a:gdLst/>
            <a:ahLst/>
            <a:cxnLst/>
            <a:rect l="l" t="t" r="r" b="b"/>
            <a:pathLst>
              <a:path w="5791769" h="7473251">
                <a:moveTo>
                  <a:pt x="0" y="0"/>
                </a:moveTo>
                <a:lnTo>
                  <a:pt x="5791770" y="0"/>
                </a:lnTo>
                <a:lnTo>
                  <a:pt x="5791770" y="7473251"/>
                </a:lnTo>
                <a:lnTo>
                  <a:pt x="0" y="74732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-10800000">
            <a:off x="-167333" y="-1555788"/>
            <a:ext cx="18455333" cy="5685086"/>
          </a:xfrm>
          <a:custGeom>
            <a:avLst/>
            <a:gdLst/>
            <a:ahLst/>
            <a:cxnLst/>
            <a:rect l="l" t="t" r="r" b="b"/>
            <a:pathLst>
              <a:path w="18455333" h="5685086">
                <a:moveTo>
                  <a:pt x="0" y="0"/>
                </a:moveTo>
                <a:lnTo>
                  <a:pt x="18455333" y="0"/>
                </a:lnTo>
                <a:lnTo>
                  <a:pt x="18455333" y="5685086"/>
                </a:lnTo>
                <a:lnTo>
                  <a:pt x="0" y="5685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805" b="-87725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6170166" y="1888948"/>
            <a:ext cx="2075704" cy="1100123"/>
          </a:xfrm>
          <a:custGeom>
            <a:avLst/>
            <a:gdLst/>
            <a:ahLst/>
            <a:cxnLst/>
            <a:rect l="l" t="t" r="r" b="b"/>
            <a:pathLst>
              <a:path w="2075704" h="1100123">
                <a:moveTo>
                  <a:pt x="0" y="0"/>
                </a:moveTo>
                <a:lnTo>
                  <a:pt x="2075704" y="0"/>
                </a:lnTo>
                <a:lnTo>
                  <a:pt x="2075704" y="1100123"/>
                </a:lnTo>
                <a:lnTo>
                  <a:pt x="0" y="11001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905083" y="3351021"/>
            <a:ext cx="6425526" cy="5611202"/>
          </a:xfrm>
          <a:custGeom>
            <a:avLst/>
            <a:gdLst/>
            <a:ahLst/>
            <a:cxnLst/>
            <a:rect l="l" t="t" r="r" b="b"/>
            <a:pathLst>
              <a:path w="6425526" h="5611202">
                <a:moveTo>
                  <a:pt x="0" y="0"/>
                </a:moveTo>
                <a:lnTo>
                  <a:pt x="6425526" y="0"/>
                </a:lnTo>
                <a:lnTo>
                  <a:pt x="6425526" y="5611202"/>
                </a:lnTo>
                <a:lnTo>
                  <a:pt x="0" y="56112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0249428" y="3341861"/>
            <a:ext cx="7223219" cy="5736769"/>
          </a:xfrm>
          <a:custGeom>
            <a:avLst/>
            <a:gdLst/>
            <a:ahLst/>
            <a:cxnLst/>
            <a:rect l="l" t="t" r="r" b="b"/>
            <a:pathLst>
              <a:path w="7223219" h="5736769">
                <a:moveTo>
                  <a:pt x="0" y="0"/>
                </a:moveTo>
                <a:lnTo>
                  <a:pt x="7223219" y="0"/>
                </a:lnTo>
                <a:lnTo>
                  <a:pt x="7223219" y="5736769"/>
                </a:lnTo>
                <a:lnTo>
                  <a:pt x="0" y="57367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-2317408" y="463169"/>
            <a:ext cx="11752598" cy="106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036"/>
              </a:lnSpc>
            </a:pPr>
            <a:r>
              <a:rPr lang="en-US" sz="8200" spc="-328">
                <a:solidFill>
                  <a:srgbClr val="FFFAFA"/>
                </a:solidFill>
                <a:latin typeface="TT Hoves"/>
              </a:rPr>
              <a:t>Data Preprocessing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6394" y="2107616"/>
            <a:ext cx="5344402" cy="554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</a:pPr>
            <a:r>
              <a:rPr lang="en-US" sz="4199">
                <a:solidFill>
                  <a:srgbClr val="FFFAFA"/>
                </a:solidFill>
                <a:latin typeface="Aileron Bold"/>
              </a:rPr>
              <a:t>CLEANING (CONT)</a:t>
            </a:r>
          </a:p>
        </p:txBody>
      </p:sp>
      <p:sp>
        <p:nvSpPr>
          <p:cNvPr id="9" name="Freeform 9"/>
          <p:cNvSpPr/>
          <p:nvPr/>
        </p:nvSpPr>
        <p:spPr>
          <a:xfrm>
            <a:off x="7654459" y="5143500"/>
            <a:ext cx="2274756" cy="1845396"/>
          </a:xfrm>
          <a:custGeom>
            <a:avLst/>
            <a:gdLst/>
            <a:ahLst/>
            <a:cxnLst/>
            <a:rect l="l" t="t" r="r" b="b"/>
            <a:pathLst>
              <a:path w="2274756" h="1845396">
                <a:moveTo>
                  <a:pt x="0" y="0"/>
                </a:moveTo>
                <a:lnTo>
                  <a:pt x="2274756" y="0"/>
                </a:lnTo>
                <a:lnTo>
                  <a:pt x="2274756" y="1845396"/>
                </a:lnTo>
                <a:lnTo>
                  <a:pt x="0" y="18453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6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  <p:transition>
    <p:circl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1306" y="3172169"/>
            <a:ext cx="5231519" cy="6086131"/>
            <a:chOff x="0" y="0"/>
            <a:chExt cx="6975358" cy="8114841"/>
          </a:xfrm>
        </p:grpSpPr>
      </p:grpSp>
      <p:grpSp>
        <p:nvGrpSpPr>
          <p:cNvPr id="3" name="Group 3"/>
          <p:cNvGrpSpPr/>
          <p:nvPr/>
        </p:nvGrpSpPr>
        <p:grpSpPr>
          <a:xfrm>
            <a:off x="6586491" y="2990285"/>
            <a:ext cx="5362702" cy="5450292"/>
            <a:chOff x="0" y="0"/>
            <a:chExt cx="7150270" cy="7267056"/>
          </a:xfrm>
        </p:grpSpPr>
      </p:grpSp>
      <p:sp>
        <p:nvSpPr>
          <p:cNvPr id="4" name="Freeform 4"/>
          <p:cNvSpPr/>
          <p:nvPr/>
        </p:nvSpPr>
        <p:spPr>
          <a:xfrm>
            <a:off x="12343062" y="2889409"/>
            <a:ext cx="5791769" cy="7473251"/>
          </a:xfrm>
          <a:custGeom>
            <a:avLst/>
            <a:gdLst/>
            <a:ahLst/>
            <a:cxnLst/>
            <a:rect l="l" t="t" r="r" b="b"/>
            <a:pathLst>
              <a:path w="5791769" h="7473251">
                <a:moveTo>
                  <a:pt x="0" y="0"/>
                </a:moveTo>
                <a:lnTo>
                  <a:pt x="5791769" y="0"/>
                </a:lnTo>
                <a:lnTo>
                  <a:pt x="5791769" y="7473251"/>
                </a:lnTo>
                <a:lnTo>
                  <a:pt x="0" y="74732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-1740134" y="-1482206"/>
            <a:ext cx="6361880" cy="6123310"/>
          </a:xfrm>
          <a:custGeom>
            <a:avLst/>
            <a:gdLst/>
            <a:ahLst/>
            <a:cxnLst/>
            <a:rect l="l" t="t" r="r" b="b"/>
            <a:pathLst>
              <a:path w="6361880" h="6123310">
                <a:moveTo>
                  <a:pt x="0" y="0"/>
                </a:moveTo>
                <a:lnTo>
                  <a:pt x="6361881" y="0"/>
                </a:lnTo>
                <a:lnTo>
                  <a:pt x="6361881" y="6123310"/>
                </a:lnTo>
                <a:lnTo>
                  <a:pt x="0" y="6123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9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-1028700" y="698180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2343062" y="3207271"/>
            <a:ext cx="5589583" cy="5233306"/>
          </a:xfrm>
          <a:custGeom>
            <a:avLst/>
            <a:gdLst/>
            <a:ahLst/>
            <a:cxnLst/>
            <a:rect l="l" t="t" r="r" b="b"/>
            <a:pathLst>
              <a:path w="5589583" h="5233306">
                <a:moveTo>
                  <a:pt x="0" y="0"/>
                </a:moveTo>
                <a:lnTo>
                  <a:pt x="5589583" y="0"/>
                </a:lnTo>
                <a:lnTo>
                  <a:pt x="5589583" y="5233306"/>
                </a:lnTo>
                <a:lnTo>
                  <a:pt x="0" y="52333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861306" y="557070"/>
            <a:ext cx="15664714" cy="749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586"/>
              </a:lnSpc>
            </a:pPr>
            <a:r>
              <a:rPr lang="en-US" sz="5700" spc="-228">
                <a:solidFill>
                  <a:srgbClr val="2DA3D6"/>
                </a:solidFill>
                <a:latin typeface="TT Hoves"/>
              </a:rPr>
              <a:t>EDA - Exploratory Data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1306" y="2065670"/>
            <a:ext cx="4396494" cy="823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174"/>
              </a:lnSpc>
              <a:spcBef>
                <a:spcPct val="0"/>
              </a:spcBef>
            </a:pPr>
            <a:r>
              <a:rPr lang="en-US" sz="6300" u="none" strike="noStrike" spc="-252" dirty="0" err="1">
                <a:solidFill>
                  <a:srgbClr val="2DA3D6"/>
                </a:solidFill>
                <a:latin typeface="TT Hoves Bold"/>
              </a:rPr>
              <a:t>UniVariate</a:t>
            </a:r>
            <a:endParaRPr lang="en-US" sz="6300" u="none" strike="noStrike" spc="-252" dirty="0">
              <a:solidFill>
                <a:srgbClr val="2DA3D6"/>
              </a:solidFill>
              <a:latin typeface="TT Hoves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A55728-200A-CC16-6F5A-69119223F8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306" y="3354702"/>
            <a:ext cx="5165911" cy="58273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6E607B-B6C4-AF9A-FB62-E5206EF5B5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5599" y="3543300"/>
            <a:ext cx="4606577" cy="5029200"/>
          </a:xfrm>
          <a:prstGeom prst="rect">
            <a:avLst/>
          </a:prstGeom>
        </p:spPr>
      </p:pic>
    </p:spTree>
  </p:cSld>
  <p:clrMapOvr>
    <a:masterClrMapping/>
  </p:clrMapOvr>
  <p:transition>
    <p:circl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A3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543152" y="-2603014"/>
            <a:ext cx="6217378" cy="6126614"/>
          </a:xfrm>
          <a:custGeom>
            <a:avLst/>
            <a:gdLst/>
            <a:ahLst/>
            <a:cxnLst/>
            <a:rect l="l" t="t" r="r" b="b"/>
            <a:pathLst>
              <a:path w="6217378" h="6126614">
                <a:moveTo>
                  <a:pt x="0" y="0"/>
                </a:moveTo>
                <a:lnTo>
                  <a:pt x="6217378" y="0"/>
                </a:lnTo>
                <a:lnTo>
                  <a:pt x="6217378" y="6126614"/>
                </a:lnTo>
                <a:lnTo>
                  <a:pt x="0" y="6126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028700" y="2251060"/>
            <a:ext cx="5897208" cy="5784880"/>
          </a:xfrm>
          <a:custGeom>
            <a:avLst/>
            <a:gdLst/>
            <a:ahLst/>
            <a:cxnLst/>
            <a:rect l="l" t="t" r="r" b="b"/>
            <a:pathLst>
              <a:path w="5897208" h="5784880">
                <a:moveTo>
                  <a:pt x="0" y="0"/>
                </a:moveTo>
                <a:lnTo>
                  <a:pt x="5897208" y="0"/>
                </a:lnTo>
                <a:lnTo>
                  <a:pt x="5897208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9023834" y="2251060"/>
            <a:ext cx="7360040" cy="5784880"/>
          </a:xfrm>
          <a:custGeom>
            <a:avLst/>
            <a:gdLst/>
            <a:ahLst/>
            <a:cxnLst/>
            <a:rect l="l" t="t" r="r" b="b"/>
            <a:pathLst>
              <a:path w="7360040" h="5784880">
                <a:moveTo>
                  <a:pt x="0" y="0"/>
                </a:moveTo>
                <a:lnTo>
                  <a:pt x="7360040" y="0"/>
                </a:lnTo>
                <a:lnTo>
                  <a:pt x="7360040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298934" y="472694"/>
            <a:ext cx="9042475" cy="118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18"/>
              </a:lnSpc>
            </a:pPr>
            <a:r>
              <a:rPr lang="en-US" sz="9100" spc="-364">
                <a:solidFill>
                  <a:srgbClr val="FFFAFA"/>
                </a:solidFill>
                <a:latin typeface="TT Hoves"/>
              </a:rPr>
              <a:t>Bivariate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4655" y="8357370"/>
            <a:ext cx="6105297" cy="1559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7"/>
              </a:lnSpc>
              <a:spcBef>
                <a:spcPct val="0"/>
              </a:spcBef>
            </a:pPr>
            <a:r>
              <a:rPr lang="en-US" sz="3197" u="none" strike="noStrike">
                <a:solidFill>
                  <a:srgbClr val="FFFAFA"/>
                </a:solidFill>
                <a:latin typeface="Aileron"/>
              </a:rPr>
              <a:t>Indicates a clear trend where increased seniority is associated with higher salary levels.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23834" y="8357370"/>
            <a:ext cx="7718364" cy="1559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7"/>
              </a:lnSpc>
              <a:spcBef>
                <a:spcPct val="0"/>
              </a:spcBef>
            </a:pPr>
            <a:r>
              <a:rPr lang="en-US" sz="3197">
                <a:solidFill>
                  <a:srgbClr val="FFFAFA"/>
                </a:solidFill>
                <a:latin typeface="Aileron"/>
              </a:rPr>
              <a:t>Low positive and slight negative correlations detected; no multicollinearity present.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1826</Words>
  <Application>Microsoft Office PowerPoint</Application>
  <PresentationFormat>Custom</PresentationFormat>
  <Paragraphs>262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TT Hoves</vt:lpstr>
      <vt:lpstr>Canva Sans</vt:lpstr>
      <vt:lpstr>Calibri</vt:lpstr>
      <vt:lpstr>Arial</vt:lpstr>
      <vt:lpstr>Aileron</vt:lpstr>
      <vt:lpstr>Aileron Bold</vt:lpstr>
      <vt:lpstr>TT Hoves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Madiha_DSP - Python project_presentation</dc:title>
  <cp:lastModifiedBy>madiha raheel</cp:lastModifiedBy>
  <cp:revision>1</cp:revision>
  <dcterms:created xsi:type="dcterms:W3CDTF">2006-08-16T00:00:00Z</dcterms:created>
  <dcterms:modified xsi:type="dcterms:W3CDTF">2023-11-04T13:53:23Z</dcterms:modified>
  <dc:identifier>DAFzD3L10EY</dc:identifier>
</cp:coreProperties>
</file>